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0" r:id="rId1"/>
  </p:sldMasterIdLst>
  <p:notesMasterIdLst>
    <p:notesMasterId r:id="rId33"/>
  </p:notesMasterIdLst>
  <p:sldIdLst>
    <p:sldId id="259" r:id="rId2"/>
    <p:sldId id="434" r:id="rId3"/>
    <p:sldId id="435" r:id="rId4"/>
    <p:sldId id="436" r:id="rId5"/>
    <p:sldId id="437" r:id="rId6"/>
    <p:sldId id="438" r:id="rId7"/>
    <p:sldId id="410" r:id="rId8"/>
    <p:sldId id="411" r:id="rId9"/>
    <p:sldId id="414" r:id="rId10"/>
    <p:sldId id="415" r:id="rId11"/>
    <p:sldId id="412" r:id="rId12"/>
    <p:sldId id="433" r:id="rId13"/>
    <p:sldId id="416" r:id="rId14"/>
    <p:sldId id="413" r:id="rId15"/>
    <p:sldId id="421" r:id="rId16"/>
    <p:sldId id="439" r:id="rId17"/>
    <p:sldId id="417" r:id="rId18"/>
    <p:sldId id="418" r:id="rId19"/>
    <p:sldId id="419" r:id="rId20"/>
    <p:sldId id="422" r:id="rId21"/>
    <p:sldId id="423" r:id="rId22"/>
    <p:sldId id="424" r:id="rId23"/>
    <p:sldId id="425" r:id="rId24"/>
    <p:sldId id="426" r:id="rId25"/>
    <p:sldId id="440" r:id="rId26"/>
    <p:sldId id="427" r:id="rId27"/>
    <p:sldId id="429" r:id="rId28"/>
    <p:sldId id="430" r:id="rId29"/>
    <p:sldId id="431" r:id="rId30"/>
    <p:sldId id="432" r:id="rId31"/>
    <p:sldId id="441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67FE"/>
    <a:srgbClr val="66FF33"/>
    <a:srgbClr val="EC7D00"/>
    <a:srgbClr val="FFAB00"/>
    <a:srgbClr val="33CC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84" autoAdjust="0"/>
    <p:restoredTop sz="95273" autoAdjust="0"/>
  </p:normalViewPr>
  <p:slideViewPr>
    <p:cSldViewPr snapToGrid="0" snapToObjects="1">
      <p:cViewPr varScale="1">
        <p:scale>
          <a:sx n="125" d="100"/>
          <a:sy n="125" d="100"/>
        </p:scale>
        <p:origin x="55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0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962" y="0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/>
          <a:lstStyle>
            <a:lvl1pPr algn="r">
              <a:defRPr sz="1200"/>
            </a:lvl1pPr>
          </a:lstStyle>
          <a:p>
            <a:fld id="{6574B013-2615-4E88-B009-9305056EE27A}" type="datetimeFigureOut">
              <a:rPr lang="en-US" smtClean="0"/>
              <a:pPr/>
              <a:t>3/6/20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1" tIns="47425" rIns="94851" bIns="474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83" y="4561226"/>
            <a:ext cx="5850835" cy="4320213"/>
          </a:xfrm>
          <a:prstGeom prst="rect">
            <a:avLst/>
          </a:prstGeom>
        </p:spPr>
        <p:txBody>
          <a:bodyPr vert="horz" lIns="94851" tIns="47425" rIns="94851" bIns="474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2962" y="9119173"/>
            <a:ext cx="3170583" cy="480388"/>
          </a:xfrm>
          <a:prstGeom prst="rect">
            <a:avLst/>
          </a:prstGeom>
        </p:spPr>
        <p:txBody>
          <a:bodyPr vert="horz" lIns="94851" tIns="47425" rIns="94851" bIns="47425" rtlCol="0" anchor="b"/>
          <a:lstStyle>
            <a:lvl1pPr algn="r">
              <a:defRPr sz="1200"/>
            </a:lvl1pPr>
          </a:lstStyle>
          <a:p>
            <a:fld id="{1BB7FD22-2A8F-4AB1-B884-C18A82E2D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9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7FD22-2A8F-4AB1-B884-C18A82E2D6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35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7FD22-2A8F-4AB1-B884-C18A82E2D6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63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450163"/>
            <a:ext cx="6400800" cy="261310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Jan Vermaak</a:t>
            </a:r>
          </a:p>
          <a:p>
            <a:r>
              <a:rPr lang="en-US" dirty="0"/>
              <a:t>March 2020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ADF5CC-1FA0-4180-B551-4EC29868E07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85800" y="609601"/>
            <a:ext cx="7772400" cy="25660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303030"/>
                </a:solidFill>
              </a:rPr>
              <a:t>Sweep Plane Data Structure (SPDS) 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303030"/>
                </a:solidFill>
              </a:rPr>
              <a:t>implementation in Chi-Tech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CF65AF-C525-2348-8B70-5DF65BEF85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24857" y="217979"/>
            <a:ext cx="1378511" cy="5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5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08" y="0"/>
            <a:ext cx="7669947" cy="914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22" y="1295400"/>
            <a:ext cx="8033158" cy="5029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9A2269-2909-4947-8F3D-0A2B9182F0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1321C-FC9E-F843-A645-5EA796C0C2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5366" y="149417"/>
            <a:ext cx="1358028" cy="5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7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heme" Target="../theme/them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69342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135469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914400"/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172200"/>
            <a:ext cx="3278540" cy="293370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914400"/>
            <a:r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t>‹#›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1012" y="6172200"/>
            <a:ext cx="561975" cy="32839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 defTabSz="914400"/>
            <a:fld id="{0CADF5CC-1FA0-4180-B551-4EC29868E07A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500594"/>
            <a:ext cx="9144000" cy="3574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4" descr="C:\Users\kragusa\Documents\CLASS\CERT\uColorado Logos\sfu-whiteonblack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20" y="6553200"/>
            <a:ext cx="1102916" cy="26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kragusa\Documents\CLASS\CERT\CERT logos\Boulder-one-line-reverse-black-b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72" y="6553200"/>
            <a:ext cx="1116994" cy="26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kragusa\Documents\CLASS\CERT\CERT logos\TEES_LOGO_Primary_WHT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584339"/>
            <a:ext cx="1442130" cy="1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kragusa\Documents\CLASS\CERT\CERT logos\NUEN-logo-white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712" y="6589617"/>
            <a:ext cx="1104542" cy="1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C:\Users\kragusa\Documents\CLASS\CERT\CERT logos\CERT-Logo-transparent-with-graphic-1000px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6933"/>
            <a:ext cx="1656264" cy="81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6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0.png"/><Relationship Id="rId21" Type="http://schemas.openxmlformats.org/officeDocument/2006/relationships/image" Target="../media/image38.png"/><Relationship Id="rId7" Type="http://schemas.openxmlformats.org/officeDocument/2006/relationships/image" Target="../media/image24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90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0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10FCAFE4-ADC6-8843-B21A-7F454FAA1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Vermaak</a:t>
            </a:r>
          </a:p>
          <a:p>
            <a:r>
              <a:rPr lang="en-US" dirty="0"/>
              <a:t>March 2020</a:t>
            </a:r>
          </a:p>
        </p:txBody>
      </p:sp>
    </p:spTree>
    <p:extLst>
      <p:ext uri="{BB962C8B-B14F-4D97-AF65-F5344CB8AC3E}">
        <p14:creationId xmlns:p14="http://schemas.microsoft.com/office/powerpoint/2010/main" val="138752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B39C-1CFF-C14E-925C-F6719734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87A4-428F-AD47-B22D-26B38FE1F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simulations, upper energy groups are dominated by down-scattering</a:t>
            </a:r>
          </a:p>
          <a:p>
            <a:pPr lvl="1"/>
            <a:r>
              <a:rPr lang="en-US" dirty="0"/>
              <a:t>We can save computational effort by lumping groups into </a:t>
            </a:r>
            <a:r>
              <a:rPr lang="en-US" dirty="0" err="1"/>
              <a:t>groupsets</a:t>
            </a:r>
            <a:r>
              <a:rPr lang="en-US" dirty="0"/>
              <a:t> (also saves memory)</a:t>
            </a:r>
          </a:p>
          <a:p>
            <a:pPr lvl="1"/>
            <a:r>
              <a:rPr lang="en-US" dirty="0"/>
              <a:t>Sweep machinery is applied on a </a:t>
            </a:r>
            <a:r>
              <a:rPr lang="en-US" dirty="0" err="1"/>
              <a:t>groupset</a:t>
            </a:r>
            <a:r>
              <a:rPr lang="en-US" dirty="0"/>
              <a:t>-by-</a:t>
            </a:r>
            <a:r>
              <a:rPr lang="en-US" dirty="0" err="1"/>
              <a:t>groupset</a:t>
            </a:r>
            <a:r>
              <a:rPr lang="en-US" dirty="0"/>
              <a:t> basis = custom angular </a:t>
            </a:r>
            <a:r>
              <a:rPr lang="en-US" dirty="0" err="1"/>
              <a:t>quadratures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8E549-B36C-654D-952C-F69A9D2D27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C2C3C-81EF-F74D-98CD-DA9716D4A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1"/>
          <a:stretch/>
        </p:blipFill>
        <p:spPr>
          <a:xfrm>
            <a:off x="2225694" y="3186738"/>
            <a:ext cx="4130636" cy="3671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5B235F-0209-9046-9B6D-DFE0A6850A7D}"/>
              </a:ext>
            </a:extLst>
          </p:cNvPr>
          <p:cNvSpPr/>
          <p:nvPr/>
        </p:nvSpPr>
        <p:spPr>
          <a:xfrm>
            <a:off x="2762654" y="3225650"/>
            <a:ext cx="3180945" cy="217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075AC-513A-8B40-8029-564FD5F2ECA0}"/>
              </a:ext>
            </a:extLst>
          </p:cNvPr>
          <p:cNvSpPr/>
          <p:nvPr/>
        </p:nvSpPr>
        <p:spPr>
          <a:xfrm>
            <a:off x="2762653" y="3696512"/>
            <a:ext cx="3180945" cy="486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E12A12-B22A-D94C-A903-20BE4801ECC5}"/>
              </a:ext>
            </a:extLst>
          </p:cNvPr>
          <p:cNvSpPr/>
          <p:nvPr/>
        </p:nvSpPr>
        <p:spPr>
          <a:xfrm>
            <a:off x="2762653" y="3461081"/>
            <a:ext cx="3180945" cy="217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1C92F-4C6F-4A4B-8FE9-C3A385F5E08C}"/>
              </a:ext>
            </a:extLst>
          </p:cNvPr>
          <p:cNvSpPr/>
          <p:nvPr/>
        </p:nvSpPr>
        <p:spPr>
          <a:xfrm>
            <a:off x="2772379" y="4196270"/>
            <a:ext cx="3180945" cy="2225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5DB66-A031-8140-A42A-C8922A14C5D8}"/>
              </a:ext>
            </a:extLst>
          </p:cNvPr>
          <p:cNvSpPr txBox="1"/>
          <p:nvPr/>
        </p:nvSpPr>
        <p:spPr>
          <a:xfrm>
            <a:off x="5953324" y="3176319"/>
            <a:ext cx="1772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Groupset</a:t>
            </a:r>
            <a:r>
              <a:rPr lang="en-US" sz="1200" dirty="0"/>
              <a:t> 0 – 4096 angles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A30FA2-C8C3-2E45-BD14-D3032F2BE0ED}"/>
              </a:ext>
            </a:extLst>
          </p:cNvPr>
          <p:cNvSpPr txBox="1"/>
          <p:nvPr/>
        </p:nvSpPr>
        <p:spPr>
          <a:xfrm>
            <a:off x="5964985" y="3423910"/>
            <a:ext cx="1772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Groupset</a:t>
            </a:r>
            <a:r>
              <a:rPr lang="en-US" sz="1200" dirty="0"/>
              <a:t> 1 – 4096 angles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5B8806-74C5-4F48-A3A4-2DC12CD704DC}"/>
              </a:ext>
            </a:extLst>
          </p:cNvPr>
          <p:cNvSpPr txBox="1"/>
          <p:nvPr/>
        </p:nvSpPr>
        <p:spPr>
          <a:xfrm>
            <a:off x="5968824" y="3799581"/>
            <a:ext cx="1772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Groupset</a:t>
            </a:r>
            <a:r>
              <a:rPr lang="en-US" sz="1200" dirty="0"/>
              <a:t> 2 – 2688 angles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09015-1ED7-E143-B5CE-4349E7E3EFE3}"/>
              </a:ext>
            </a:extLst>
          </p:cNvPr>
          <p:cNvSpPr txBox="1"/>
          <p:nvPr/>
        </p:nvSpPr>
        <p:spPr>
          <a:xfrm>
            <a:off x="5964985" y="4580232"/>
            <a:ext cx="1772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Groupset</a:t>
            </a:r>
            <a:r>
              <a:rPr lang="en-US" sz="1200" dirty="0"/>
              <a:t> 3 – 1440 angles</a:t>
            </a:r>
          </a:p>
        </p:txBody>
      </p:sp>
    </p:spTree>
    <p:extLst>
      <p:ext uri="{BB962C8B-B14F-4D97-AF65-F5344CB8AC3E}">
        <p14:creationId xmlns:p14="http://schemas.microsoft.com/office/powerpoint/2010/main" val="209656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CC7C-DCE3-F44C-B946-05C720DD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08" y="106108"/>
            <a:ext cx="7669947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Simple example: </a:t>
            </a:r>
            <a:br>
              <a:rPr lang="en-US" dirty="0"/>
            </a:br>
            <a:r>
              <a:rPr lang="en-US" dirty="0"/>
              <a:t>Single-group Single-angle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EA877-DB55-F544-A469-6AB1F2C745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62C42D-AC40-1B43-AE45-C86D2B23E9B2}"/>
              </a:ext>
            </a:extLst>
          </p:cNvPr>
          <p:cNvCxnSpPr/>
          <p:nvPr/>
        </p:nvCxnSpPr>
        <p:spPr>
          <a:xfrm>
            <a:off x="914400" y="739302"/>
            <a:ext cx="457200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4D7AF64-9E36-8042-AAF4-42954DD77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3713" y="1295400"/>
            <a:ext cx="5029200" cy="5029200"/>
          </a:xfrm>
        </p:spPr>
      </p:pic>
      <p:pic>
        <p:nvPicPr>
          <p:cNvPr id="18" name="Vis1">
            <a:hlinkClick r:id="" action="ppaction://media"/>
            <a:extLst>
              <a:ext uri="{FF2B5EF4-FFF2-40B4-BE49-F238E27FC236}">
                <a16:creationId xmlns:a16="http://schemas.microsoft.com/office/drawing/2014/main" id="{704B733D-0321-7B45-85EB-BE857935E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3713" y="12954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0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0AF4-D461-7D42-B206-8AB35292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08" y="0"/>
            <a:ext cx="7669947" cy="914400"/>
          </a:xfrm>
        </p:spPr>
        <p:txBody>
          <a:bodyPr/>
          <a:lstStyle/>
          <a:p>
            <a:r>
              <a:rPr lang="en-US" dirty="0"/>
              <a:t>Group-set subset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555E9-9BFE-614C-B128-0CC37B56EA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DB2C28-13BB-0A40-9881-0A3335BBBC72}"/>
                  </a:ext>
                </a:extLst>
              </p:cNvPr>
              <p:cNvSpPr txBox="1"/>
              <p:nvPr/>
            </p:nvSpPr>
            <p:spPr>
              <a:xfrm>
                <a:off x="1481159" y="1302820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DB2C28-13BB-0A40-9881-0A3335BBB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59" y="1302820"/>
                <a:ext cx="619760" cy="369332"/>
              </a:xfrm>
              <a:prstGeom prst="rect">
                <a:avLst/>
              </a:prstGeom>
              <a:blipFill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03C6E-702C-CD4A-AA5D-2A25412880FE}"/>
                  </a:ext>
                </a:extLst>
              </p:cNvPr>
              <p:cNvSpPr txBox="1"/>
              <p:nvPr/>
            </p:nvSpPr>
            <p:spPr>
              <a:xfrm>
                <a:off x="1481159" y="1672152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E03C6E-702C-CD4A-AA5D-2A2541288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59" y="1672152"/>
                <a:ext cx="619760" cy="369332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0BA28C-4EB0-BE44-8C50-A801E142A5D3}"/>
                  </a:ext>
                </a:extLst>
              </p:cNvPr>
              <p:cNvSpPr txBox="1"/>
              <p:nvPr/>
            </p:nvSpPr>
            <p:spPr>
              <a:xfrm>
                <a:off x="1481159" y="2041484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0BA28C-4EB0-BE44-8C50-A801E142A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59" y="2041484"/>
                <a:ext cx="619760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76C95-5F14-3947-8D2C-9087E1EFC7F8}"/>
                  </a:ext>
                </a:extLst>
              </p:cNvPr>
              <p:cNvSpPr txBox="1"/>
              <p:nvPr/>
            </p:nvSpPr>
            <p:spPr>
              <a:xfrm>
                <a:off x="1491319" y="2410816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D76C95-5F14-3947-8D2C-9087E1EFC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319" y="2410816"/>
                <a:ext cx="619760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C852CA-78F9-BE4F-A01B-ACEFDBB2ECE4}"/>
                  </a:ext>
                </a:extLst>
              </p:cNvPr>
              <p:cNvSpPr txBox="1"/>
              <p:nvPr/>
            </p:nvSpPr>
            <p:spPr>
              <a:xfrm>
                <a:off x="1481159" y="2780148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C852CA-78F9-BE4F-A01B-ACEFDBB2E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59" y="2780148"/>
                <a:ext cx="61976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3A6533-91EE-8E4B-8B2D-27A8AFEBF694}"/>
                  </a:ext>
                </a:extLst>
              </p:cNvPr>
              <p:cNvSpPr txBox="1"/>
              <p:nvPr/>
            </p:nvSpPr>
            <p:spPr>
              <a:xfrm>
                <a:off x="2072027" y="1356299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3A6533-91EE-8E4B-8B2D-27A8AFEBF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27" y="1356299"/>
                <a:ext cx="619760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06D875-817A-6B4F-8098-9094ED8256B2}"/>
                  </a:ext>
                </a:extLst>
              </p:cNvPr>
              <p:cNvSpPr txBox="1"/>
              <p:nvPr/>
            </p:nvSpPr>
            <p:spPr>
              <a:xfrm>
                <a:off x="2072027" y="1725631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06D875-817A-6B4F-8098-9094ED82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27" y="1725631"/>
                <a:ext cx="61976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7A9064-CC2D-0B4B-B4B7-866A8D30853C}"/>
                  </a:ext>
                </a:extLst>
              </p:cNvPr>
              <p:cNvSpPr txBox="1"/>
              <p:nvPr/>
            </p:nvSpPr>
            <p:spPr>
              <a:xfrm>
                <a:off x="2082187" y="2094963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7A9064-CC2D-0B4B-B4B7-866A8D308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187" y="2094963"/>
                <a:ext cx="619760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7B83A7-2BD9-AC41-BA41-D32EFD1819E7}"/>
                  </a:ext>
                </a:extLst>
              </p:cNvPr>
              <p:cNvSpPr txBox="1"/>
              <p:nvPr/>
            </p:nvSpPr>
            <p:spPr>
              <a:xfrm>
                <a:off x="2061867" y="2414725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7B83A7-2BD9-AC41-BA41-D32EFD181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867" y="2414725"/>
                <a:ext cx="61976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39A70D-B24F-034D-A7CB-0760837BB5BE}"/>
                  </a:ext>
                </a:extLst>
              </p:cNvPr>
              <p:cNvSpPr txBox="1"/>
              <p:nvPr/>
            </p:nvSpPr>
            <p:spPr>
              <a:xfrm>
                <a:off x="2072027" y="2784057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39A70D-B24F-034D-A7CB-0760837B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27" y="2784057"/>
                <a:ext cx="619760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E77733-FD34-C14C-8B83-F79C2B2DF2B3}"/>
                  </a:ext>
                </a:extLst>
              </p:cNvPr>
              <p:cNvSpPr txBox="1"/>
              <p:nvPr/>
            </p:nvSpPr>
            <p:spPr>
              <a:xfrm>
                <a:off x="5285593" y="1789786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E77733-FD34-C14C-8B83-F79C2B2DF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593" y="1789786"/>
                <a:ext cx="619760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CB91E-E920-904B-AF0A-CDA3C9003949}"/>
                  </a:ext>
                </a:extLst>
              </p:cNvPr>
              <p:cNvSpPr txBox="1"/>
              <p:nvPr/>
            </p:nvSpPr>
            <p:spPr>
              <a:xfrm>
                <a:off x="5285593" y="2159118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0CB91E-E920-904B-AF0A-CDA3C9003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593" y="2159118"/>
                <a:ext cx="619760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F610A3-67DF-294B-AC4E-95A1E3FA0DCC}"/>
                  </a:ext>
                </a:extLst>
              </p:cNvPr>
              <p:cNvSpPr txBox="1"/>
              <p:nvPr/>
            </p:nvSpPr>
            <p:spPr>
              <a:xfrm>
                <a:off x="5285593" y="2528450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F610A3-67DF-294B-AC4E-95A1E3FA0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593" y="2528450"/>
                <a:ext cx="619760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23B8FC-528B-E846-AEFE-4D9ED63EE101}"/>
                  </a:ext>
                </a:extLst>
              </p:cNvPr>
              <p:cNvSpPr txBox="1"/>
              <p:nvPr/>
            </p:nvSpPr>
            <p:spPr>
              <a:xfrm>
                <a:off x="5295753" y="2897782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23B8FC-528B-E846-AEFE-4D9ED63EE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753" y="2897782"/>
                <a:ext cx="619760" cy="369332"/>
              </a:xfrm>
              <a:prstGeom prst="rect">
                <a:avLst/>
              </a:prstGeom>
              <a:blipFill>
                <a:blip r:embed="rId1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845F66-2DE7-8644-8C5E-CEB8D9BD5BA7}"/>
                  </a:ext>
                </a:extLst>
              </p:cNvPr>
              <p:cNvSpPr txBox="1"/>
              <p:nvPr/>
            </p:nvSpPr>
            <p:spPr>
              <a:xfrm>
                <a:off x="5285593" y="3267114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845F66-2DE7-8644-8C5E-CEB8D9BD5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593" y="3267114"/>
                <a:ext cx="619760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9CC06-1ADF-2343-AB80-57F0ED4E9BE0}"/>
                  </a:ext>
                </a:extLst>
              </p:cNvPr>
              <p:cNvSpPr txBox="1"/>
              <p:nvPr/>
            </p:nvSpPr>
            <p:spPr>
              <a:xfrm>
                <a:off x="5239067" y="4375110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99CC06-1ADF-2343-AB80-57F0ED4E9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067" y="4375110"/>
                <a:ext cx="619760" cy="369332"/>
              </a:xfrm>
              <a:prstGeom prst="rect">
                <a:avLst/>
              </a:prstGeom>
              <a:blipFill>
                <a:blip r:embed="rId1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353C92-72F3-7E4E-B728-8D540D2A0646}"/>
                  </a:ext>
                </a:extLst>
              </p:cNvPr>
              <p:cNvSpPr txBox="1"/>
              <p:nvPr/>
            </p:nvSpPr>
            <p:spPr>
              <a:xfrm>
                <a:off x="5239067" y="4744442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353C92-72F3-7E4E-B728-8D540D2A0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067" y="4744442"/>
                <a:ext cx="619760" cy="369332"/>
              </a:xfrm>
              <a:prstGeom prst="rect">
                <a:avLst/>
              </a:prstGeom>
              <a:blipFill>
                <a:blip r:embed="rId1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39E6F1-E286-2446-857F-274F29E46DD5}"/>
                  </a:ext>
                </a:extLst>
              </p:cNvPr>
              <p:cNvSpPr txBox="1"/>
              <p:nvPr/>
            </p:nvSpPr>
            <p:spPr>
              <a:xfrm>
                <a:off x="5249227" y="5113774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39E6F1-E286-2446-857F-274F29E4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227" y="5113774"/>
                <a:ext cx="619760" cy="369332"/>
              </a:xfrm>
              <a:prstGeom prst="rect">
                <a:avLst/>
              </a:prstGeom>
              <a:blipFill>
                <a:blip r:embed="rId1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273E3B-D30A-C64D-9BFF-E70D73EB59F2}"/>
                  </a:ext>
                </a:extLst>
              </p:cNvPr>
              <p:cNvSpPr txBox="1"/>
              <p:nvPr/>
            </p:nvSpPr>
            <p:spPr>
              <a:xfrm>
                <a:off x="5228907" y="5433536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273E3B-D30A-C64D-9BFF-E70D73EB5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907" y="5433536"/>
                <a:ext cx="619760" cy="369332"/>
              </a:xfrm>
              <a:prstGeom prst="rect">
                <a:avLst/>
              </a:prstGeom>
              <a:blipFill>
                <a:blip r:embed="rId2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EED0B2-8E05-E642-ADBB-1BE2C90165DE}"/>
                  </a:ext>
                </a:extLst>
              </p:cNvPr>
              <p:cNvSpPr txBox="1"/>
              <p:nvPr/>
            </p:nvSpPr>
            <p:spPr>
              <a:xfrm>
                <a:off x="5239067" y="5802868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EED0B2-8E05-E642-ADBB-1BE2C901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067" y="5802868"/>
                <a:ext cx="619760" cy="369332"/>
              </a:xfrm>
              <a:prstGeom prst="rect">
                <a:avLst/>
              </a:prstGeom>
              <a:blipFill>
                <a:blip r:embed="rId2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4EEE83E-DACE-834D-AE2C-C5BB42C40C0D}"/>
              </a:ext>
            </a:extLst>
          </p:cNvPr>
          <p:cNvSpPr txBox="1"/>
          <p:nvPr/>
        </p:nvSpPr>
        <p:spPr>
          <a:xfrm>
            <a:off x="1454010" y="950683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Group-set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BA6E7C-1F4A-2F41-80A2-CBBF73ECF80E}"/>
              </a:ext>
            </a:extLst>
          </p:cNvPr>
          <p:cNvSpPr txBox="1"/>
          <p:nvPr/>
        </p:nvSpPr>
        <p:spPr>
          <a:xfrm>
            <a:off x="5004605" y="1333598"/>
            <a:ext cx="1048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Group-set 0</a:t>
            </a:r>
          </a:p>
          <a:p>
            <a:pPr algn="ctr"/>
            <a:r>
              <a:rPr lang="en-US" sz="1400" dirty="0"/>
              <a:t>Subset 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54858E-3396-7B4A-8EAE-B2F5897D64BE}"/>
              </a:ext>
            </a:extLst>
          </p:cNvPr>
          <p:cNvSpPr txBox="1"/>
          <p:nvPr/>
        </p:nvSpPr>
        <p:spPr>
          <a:xfrm>
            <a:off x="4974906" y="3806706"/>
            <a:ext cx="1048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Group-set 0</a:t>
            </a:r>
          </a:p>
          <a:p>
            <a:pPr algn="ctr"/>
            <a:r>
              <a:rPr lang="en-US" sz="1400" dirty="0"/>
              <a:t>Subset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CAB0CE-9C9B-0041-B375-E6CCE8D7C5FF}"/>
              </a:ext>
            </a:extLst>
          </p:cNvPr>
          <p:cNvSpPr/>
          <p:nvPr/>
        </p:nvSpPr>
        <p:spPr>
          <a:xfrm>
            <a:off x="5004605" y="4375110"/>
            <a:ext cx="1048043" cy="1797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0D26C9-DD40-B443-B6C6-5C64D73F8A96}"/>
              </a:ext>
            </a:extLst>
          </p:cNvPr>
          <p:cNvSpPr/>
          <p:nvPr/>
        </p:nvSpPr>
        <p:spPr>
          <a:xfrm>
            <a:off x="5004605" y="1839356"/>
            <a:ext cx="1048043" cy="17970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A2AC8A-106E-E640-A853-7F7873D5C1A5}"/>
              </a:ext>
            </a:extLst>
          </p:cNvPr>
          <p:cNvSpPr/>
          <p:nvPr/>
        </p:nvSpPr>
        <p:spPr>
          <a:xfrm>
            <a:off x="1315350" y="1337210"/>
            <a:ext cx="1571137" cy="19883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B07D6EB-8552-6449-9D81-D00C446524AB}"/>
              </a:ext>
            </a:extLst>
          </p:cNvPr>
          <p:cNvCxnSpPr>
            <a:stCxn id="30" idx="3"/>
            <a:endCxn id="29" idx="1"/>
          </p:cNvCxnSpPr>
          <p:nvPr/>
        </p:nvCxnSpPr>
        <p:spPr>
          <a:xfrm>
            <a:off x="2886487" y="2331383"/>
            <a:ext cx="2118118" cy="40651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B2EC711D-802B-8A45-8923-0E2C60BD02F6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>
          <a:xfrm>
            <a:off x="2886487" y="2331383"/>
            <a:ext cx="2118118" cy="294227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DEAA7D-6189-7E42-93EA-5FC1B027971F}"/>
              </a:ext>
            </a:extLst>
          </p:cNvPr>
          <p:cNvSpPr/>
          <p:nvPr/>
        </p:nvSpPr>
        <p:spPr>
          <a:xfrm>
            <a:off x="1315350" y="4152264"/>
            <a:ext cx="1571137" cy="19883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85E52F-1823-C44A-B1D3-68A9A60FF636}"/>
              </a:ext>
            </a:extLst>
          </p:cNvPr>
          <p:cNvSpPr txBox="1"/>
          <p:nvPr/>
        </p:nvSpPr>
        <p:spPr>
          <a:xfrm>
            <a:off x="1435279" y="3745743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Group-set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5AB7F40-0717-3C49-9823-8342F969F08A}"/>
                  </a:ext>
                </a:extLst>
              </p:cNvPr>
              <p:cNvSpPr txBox="1"/>
              <p:nvPr/>
            </p:nvSpPr>
            <p:spPr>
              <a:xfrm>
                <a:off x="1441494" y="4203119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5AB7F40-0717-3C49-9823-8342F969F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94" y="4203119"/>
                <a:ext cx="619760" cy="369332"/>
              </a:xfrm>
              <a:prstGeom prst="rect">
                <a:avLst/>
              </a:prstGeom>
              <a:blipFill>
                <a:blip r:embed="rId22"/>
                <a:stretch>
                  <a:fillRect l="-20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E570-11F1-F743-AFF0-F5D7B003DE78}"/>
                  </a:ext>
                </a:extLst>
              </p:cNvPr>
              <p:cNvSpPr txBox="1"/>
              <p:nvPr/>
            </p:nvSpPr>
            <p:spPr>
              <a:xfrm>
                <a:off x="1441494" y="4572451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8DE570-11F1-F743-AFF0-F5D7B003D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94" y="4572451"/>
                <a:ext cx="619760" cy="369332"/>
              </a:xfrm>
              <a:prstGeom prst="rect">
                <a:avLst/>
              </a:prstGeom>
              <a:blipFill>
                <a:blip r:embed="rId23"/>
                <a:stretch>
                  <a:fillRect l="-20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B845FA-0D49-5D43-BFC8-87E3F19D6623}"/>
                  </a:ext>
                </a:extLst>
              </p:cNvPr>
              <p:cNvSpPr txBox="1"/>
              <p:nvPr/>
            </p:nvSpPr>
            <p:spPr>
              <a:xfrm>
                <a:off x="1441494" y="4941783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B845FA-0D49-5D43-BFC8-87E3F19D6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94" y="4941783"/>
                <a:ext cx="619760" cy="369332"/>
              </a:xfrm>
              <a:prstGeom prst="rect">
                <a:avLst/>
              </a:prstGeom>
              <a:blipFill>
                <a:blip r:embed="rId24"/>
                <a:stretch>
                  <a:fillRect l="-20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03C58A-6CA7-A147-968D-598E0BE3D303}"/>
                  </a:ext>
                </a:extLst>
              </p:cNvPr>
              <p:cNvSpPr txBox="1"/>
              <p:nvPr/>
            </p:nvSpPr>
            <p:spPr>
              <a:xfrm>
                <a:off x="1441494" y="5399159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03C58A-6CA7-A147-968D-598E0BE3D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494" y="5399159"/>
                <a:ext cx="619760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BD134F-34AF-E14B-9F70-BD3D8D23CC4B}"/>
                  </a:ext>
                </a:extLst>
              </p:cNvPr>
              <p:cNvSpPr txBox="1"/>
              <p:nvPr/>
            </p:nvSpPr>
            <p:spPr>
              <a:xfrm>
                <a:off x="2032265" y="4216749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BD134F-34AF-E14B-9F70-BD3D8D23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265" y="4216749"/>
                <a:ext cx="619760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186FEFB-4357-2049-9D78-5644E087F374}"/>
                  </a:ext>
                </a:extLst>
              </p:cNvPr>
              <p:cNvSpPr txBox="1"/>
              <p:nvPr/>
            </p:nvSpPr>
            <p:spPr>
              <a:xfrm>
                <a:off x="2030063" y="4586081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186FEFB-4357-2049-9D78-5644E087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063" y="4586081"/>
                <a:ext cx="619760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0D1C113-92F8-D44E-A5AF-B89D75466D84}"/>
                  </a:ext>
                </a:extLst>
              </p:cNvPr>
              <p:cNvSpPr txBox="1"/>
              <p:nvPr/>
            </p:nvSpPr>
            <p:spPr>
              <a:xfrm>
                <a:off x="2030063" y="4961771"/>
                <a:ext cx="619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0D1C113-92F8-D44E-A5AF-B89D75466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063" y="4961771"/>
                <a:ext cx="619760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D59A4BE-5686-314C-82D5-D10815992FFB}"/>
              </a:ext>
            </a:extLst>
          </p:cNvPr>
          <p:cNvSpPr txBox="1"/>
          <p:nvPr/>
        </p:nvSpPr>
        <p:spPr>
          <a:xfrm>
            <a:off x="6052648" y="2528450"/>
            <a:ext cx="166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Sweep Task n0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D9A089-213F-9D41-A28B-0543FA773E07}"/>
              </a:ext>
            </a:extLst>
          </p:cNvPr>
          <p:cNvSpPr txBox="1"/>
          <p:nvPr/>
        </p:nvSpPr>
        <p:spPr>
          <a:xfrm>
            <a:off x="6158304" y="5019872"/>
            <a:ext cx="166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Sweep Task n1</a:t>
            </a:r>
          </a:p>
        </p:txBody>
      </p:sp>
    </p:spTree>
    <p:extLst>
      <p:ext uri="{BB962C8B-B14F-4D97-AF65-F5344CB8AC3E}">
        <p14:creationId xmlns:p14="http://schemas.microsoft.com/office/powerpoint/2010/main" val="3445510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CC7C-DCE3-F44C-B946-05C720DD3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08" y="106108"/>
            <a:ext cx="7669947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Simple example: </a:t>
            </a:r>
            <a:br>
              <a:rPr lang="en-US" dirty="0"/>
            </a:br>
            <a:r>
              <a:rPr lang="en-US" dirty="0"/>
              <a:t>Group-set subset Single-angle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EA877-DB55-F544-A469-6AB1F2C745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62C42D-AC40-1B43-AE45-C86D2B23E9B2}"/>
              </a:ext>
            </a:extLst>
          </p:cNvPr>
          <p:cNvCxnSpPr/>
          <p:nvPr/>
        </p:nvCxnSpPr>
        <p:spPr>
          <a:xfrm>
            <a:off x="914400" y="739302"/>
            <a:ext cx="457200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4D7AF64-9E36-8042-AAF4-42954DD77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3713" y="1295400"/>
            <a:ext cx="5029200" cy="5029200"/>
          </a:xfrm>
        </p:spPr>
      </p:pic>
      <p:pic>
        <p:nvPicPr>
          <p:cNvPr id="3" name="Vis1g">
            <a:hlinkClick r:id="" action="ppaction://media"/>
            <a:extLst>
              <a:ext uri="{FF2B5EF4-FFF2-40B4-BE49-F238E27FC236}">
                <a16:creationId xmlns:a16="http://schemas.microsoft.com/office/drawing/2014/main" id="{FC3CA78B-FB56-794F-BAFE-AD623C29B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3714" y="1295401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4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240D-3000-1345-AD44-46D182D5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52F25-A4E7-DF40-A4BA-ED7931037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level is “Angle groups”</a:t>
            </a:r>
          </a:p>
          <a:p>
            <a:r>
              <a:rPr lang="en-US" dirty="0"/>
              <a:t>Angles ordinarily grouped by octant</a:t>
            </a:r>
          </a:p>
          <a:p>
            <a:r>
              <a:rPr lang="en-US" dirty="0"/>
              <a:t>Greatly improves parallelism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1D9-3743-A242-88EE-CCC830AFE7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FBCCC-758D-FD4B-9027-47EAD894A0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6078" y="2716952"/>
            <a:ext cx="4931923" cy="25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2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0240D-3000-1345-AD44-46D182D5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aggregation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52F25-A4E7-DF40-A4BA-ED7931037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22" y="1295400"/>
            <a:ext cx="4660974" cy="5029200"/>
          </a:xfrm>
        </p:spPr>
        <p:txBody>
          <a:bodyPr>
            <a:normAutofit fontScale="92500"/>
          </a:bodyPr>
          <a:lstStyle/>
          <a:p>
            <a:r>
              <a:rPr lang="en-US" dirty="0"/>
              <a:t>Orthogonal meshes – All angles in an octant have the same sweep ordering (octant-ang. </a:t>
            </a:r>
            <a:r>
              <a:rPr lang="en-US" dirty="0" err="1"/>
              <a:t>aggr</a:t>
            </a:r>
            <a:r>
              <a:rPr lang="en-US" dirty="0"/>
              <a:t>.)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Extruded meshes – given an appropriate angular quadrature: polar angles in a hemisphere sharing the same azimuthal angle have the same sweep ordering (polar-ang. </a:t>
            </a:r>
            <a:r>
              <a:rPr lang="en-US" dirty="0" err="1"/>
              <a:t>aggr</a:t>
            </a:r>
            <a:r>
              <a:rPr lang="en-US" dirty="0"/>
              <a:t>.)</a:t>
            </a:r>
          </a:p>
          <a:p>
            <a:endParaRPr lang="en-US" dirty="0"/>
          </a:p>
          <a:p>
            <a:r>
              <a:rPr lang="en-US" dirty="0"/>
              <a:t>Completely unstructured meshes: out of luck! (single-ang. </a:t>
            </a:r>
            <a:r>
              <a:rPr lang="en-US" dirty="0" err="1"/>
              <a:t>aggr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F11D9-3743-A242-88EE-CCC830AFE7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FB887-D083-3B4D-8960-E6FCB83B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977" y="914400"/>
            <a:ext cx="3112062" cy="2597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4955F-46C3-314D-B744-B25010F0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10" y="1830421"/>
            <a:ext cx="3301763" cy="2772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CABD1-E114-324D-A562-D0590CB65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298" y="3810000"/>
            <a:ext cx="3342624" cy="28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68E3-D4D8-B042-8319-4CF85F94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25" y="2631440"/>
            <a:ext cx="7669947" cy="914400"/>
          </a:xfrm>
        </p:spPr>
        <p:txBody>
          <a:bodyPr/>
          <a:lstStyle/>
          <a:p>
            <a:r>
              <a:rPr lang="en-US" dirty="0"/>
              <a:t>So why is aggregation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F1AA2-16BC-E04C-B5D5-4D07D69733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18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66BA-D4F0-EA4D-BF46-5E475EB9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22" y="193995"/>
            <a:ext cx="7669947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Why do we care about group and angle aggregation? Answer: CPU caching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07D3FB-88BB-184F-94B5-F9F48D50F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222" y="1295400"/>
                <a:ext cx="8033158" cy="5029200"/>
              </a:xfrm>
            </p:spPr>
            <p:txBody>
              <a:bodyPr/>
              <a:lstStyle/>
              <a:p>
                <a:r>
                  <a:rPr lang="en-US" dirty="0"/>
                  <a:t>The cell-by-cell transport kernel is dominated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07D3FB-88BB-184F-94B5-F9F48D50F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222" y="1295400"/>
                <a:ext cx="8033158" cy="5029200"/>
              </a:xfrm>
              <a:blipFill>
                <a:blip r:embed="rId2"/>
                <a:stretch>
                  <a:fillRect l="-1106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158BA-5BB1-E740-8C49-4D04D54AC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398353-A3BC-EF4D-B72F-9CA07A147387}"/>
              </a:ext>
            </a:extLst>
          </p:cNvPr>
          <p:cNvSpPr/>
          <p:nvPr/>
        </p:nvSpPr>
        <p:spPr>
          <a:xfrm>
            <a:off x="1819071" y="5405784"/>
            <a:ext cx="4023360" cy="6712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RAM – Main Memory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B5952E-1D87-4A4F-AEDF-E1217D91EE6D}"/>
              </a:ext>
            </a:extLst>
          </p:cNvPr>
          <p:cNvSpPr/>
          <p:nvPr/>
        </p:nvSpPr>
        <p:spPr>
          <a:xfrm>
            <a:off x="1819072" y="4522188"/>
            <a:ext cx="2011680" cy="671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L3 – Cache Memory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B4D6675-E5B9-AE48-BA83-C14894B9EE30}"/>
              </a:ext>
            </a:extLst>
          </p:cNvPr>
          <p:cNvSpPr/>
          <p:nvPr/>
        </p:nvSpPr>
        <p:spPr>
          <a:xfrm>
            <a:off x="3866602" y="4522188"/>
            <a:ext cx="2011680" cy="6712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L3 – Cache Memory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A9D0279-3B70-A44F-AD57-D743C9AB2A2F}"/>
              </a:ext>
            </a:extLst>
          </p:cNvPr>
          <p:cNvSpPr/>
          <p:nvPr/>
        </p:nvSpPr>
        <p:spPr>
          <a:xfrm>
            <a:off x="1201365" y="3469979"/>
            <a:ext cx="1235413" cy="6712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L2 &amp; L1 – Cache Memory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D42F7E-F850-C04F-932A-EC11748EF745}"/>
              </a:ext>
            </a:extLst>
          </p:cNvPr>
          <p:cNvSpPr/>
          <p:nvPr/>
        </p:nvSpPr>
        <p:spPr>
          <a:xfrm>
            <a:off x="1201364" y="3044842"/>
            <a:ext cx="1235413" cy="318944"/>
          </a:xfrm>
          <a:prstGeom prst="roundRect">
            <a:avLst/>
          </a:prstGeom>
          <a:solidFill>
            <a:srgbClr val="7167FE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CPU - Core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F04B8B-C500-024A-93AC-62E287CEAA2D}"/>
              </a:ext>
            </a:extLst>
          </p:cNvPr>
          <p:cNvSpPr/>
          <p:nvPr/>
        </p:nvSpPr>
        <p:spPr>
          <a:xfrm>
            <a:off x="2759213" y="3310507"/>
            <a:ext cx="1235413" cy="6712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L2 &amp; L1 – Cache Memory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13C12B-BCD1-184E-AB3D-37D719B022AC}"/>
              </a:ext>
            </a:extLst>
          </p:cNvPr>
          <p:cNvSpPr/>
          <p:nvPr/>
        </p:nvSpPr>
        <p:spPr>
          <a:xfrm>
            <a:off x="2759212" y="2885370"/>
            <a:ext cx="1235413" cy="318944"/>
          </a:xfrm>
          <a:prstGeom prst="roundRect">
            <a:avLst/>
          </a:prstGeom>
          <a:solidFill>
            <a:srgbClr val="7167FE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CPU - Core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548B44-8DFA-754D-9C98-0E6F0443FEEC}"/>
              </a:ext>
            </a:extLst>
          </p:cNvPr>
          <p:cNvSpPr/>
          <p:nvPr/>
        </p:nvSpPr>
        <p:spPr>
          <a:xfrm>
            <a:off x="4130164" y="3303072"/>
            <a:ext cx="1235413" cy="6712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L2 &amp; L1 – Cache Memory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062EB02-4A5D-0A49-A4FC-4D5683928BB2}"/>
              </a:ext>
            </a:extLst>
          </p:cNvPr>
          <p:cNvSpPr/>
          <p:nvPr/>
        </p:nvSpPr>
        <p:spPr>
          <a:xfrm>
            <a:off x="4130163" y="2877935"/>
            <a:ext cx="1235413" cy="318944"/>
          </a:xfrm>
          <a:prstGeom prst="roundRect">
            <a:avLst/>
          </a:prstGeom>
          <a:solidFill>
            <a:srgbClr val="7167FE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CPU - Core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5AADF6-5546-C842-B610-FA7040F4EB6B}"/>
              </a:ext>
            </a:extLst>
          </p:cNvPr>
          <p:cNvSpPr/>
          <p:nvPr/>
        </p:nvSpPr>
        <p:spPr>
          <a:xfrm>
            <a:off x="5594563" y="3469979"/>
            <a:ext cx="1235413" cy="6712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L2 &amp; L1 – Cache Memory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D0A2C1-2DB2-B54C-BE5A-FE781C67E787}"/>
              </a:ext>
            </a:extLst>
          </p:cNvPr>
          <p:cNvSpPr/>
          <p:nvPr/>
        </p:nvSpPr>
        <p:spPr>
          <a:xfrm>
            <a:off x="5594562" y="3044842"/>
            <a:ext cx="1235413" cy="318944"/>
          </a:xfrm>
          <a:prstGeom prst="roundRect">
            <a:avLst/>
          </a:prstGeom>
          <a:solidFill>
            <a:srgbClr val="7167FE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CPU - Core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5CB4EFE-EE6B-D341-87E2-9666229127C8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16200000" flipV="1">
            <a:off x="2131492" y="3828768"/>
            <a:ext cx="381000" cy="10058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BEE110E0-2992-0548-A5C3-6983317D37C4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rot="5400000" flipH="1" flipV="1">
            <a:off x="2830680" y="3975948"/>
            <a:ext cx="540472" cy="5520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DB0746B-2BB2-DC41-ACCF-F423CE027CC5}"/>
              </a:ext>
            </a:extLst>
          </p:cNvPr>
          <p:cNvCxnSpPr>
            <a:stCxn id="7" idx="0"/>
            <a:endCxn id="12" idx="2"/>
          </p:cNvCxnSpPr>
          <p:nvPr/>
        </p:nvCxnSpPr>
        <p:spPr>
          <a:xfrm rot="16200000" flipV="1">
            <a:off x="4536204" y="4185949"/>
            <a:ext cx="547907" cy="1245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FC51E4A-2CD4-124F-A1A8-6F4314E57BF3}"/>
              </a:ext>
            </a:extLst>
          </p:cNvPr>
          <p:cNvCxnSpPr>
            <a:stCxn id="7" idx="0"/>
            <a:endCxn id="14" idx="2"/>
          </p:cNvCxnSpPr>
          <p:nvPr/>
        </p:nvCxnSpPr>
        <p:spPr>
          <a:xfrm rot="5400000" flipH="1" flipV="1">
            <a:off x="5351856" y="3661774"/>
            <a:ext cx="381000" cy="13398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>
            <a:extLst>
              <a:ext uri="{FF2B5EF4-FFF2-40B4-BE49-F238E27FC236}">
                <a16:creationId xmlns:a16="http://schemas.microsoft.com/office/drawing/2014/main" id="{C464FFB6-EDF1-B246-9610-B3B8AD1E8BCA}"/>
              </a:ext>
            </a:extLst>
          </p:cNvPr>
          <p:cNvSpPr/>
          <p:nvPr/>
        </p:nvSpPr>
        <p:spPr>
          <a:xfrm rot="16200000">
            <a:off x="2432027" y="1195347"/>
            <a:ext cx="243932" cy="28812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19BFCB-6D5C-B348-AA9F-3B17742A96FA}"/>
              </a:ext>
            </a:extLst>
          </p:cNvPr>
          <p:cNvSpPr txBox="1"/>
          <p:nvPr/>
        </p:nvSpPr>
        <p:spPr>
          <a:xfrm>
            <a:off x="2236388" y="2282229"/>
            <a:ext cx="1177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Socket 0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1C7CD970-66B5-D04B-B20A-4A8A8E438223}"/>
              </a:ext>
            </a:extLst>
          </p:cNvPr>
          <p:cNvSpPr/>
          <p:nvPr/>
        </p:nvSpPr>
        <p:spPr>
          <a:xfrm rot="16200000">
            <a:off x="5448829" y="1152716"/>
            <a:ext cx="243932" cy="28812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B64420-1160-B84B-847A-27B5C8C8DE90}"/>
              </a:ext>
            </a:extLst>
          </p:cNvPr>
          <p:cNvSpPr txBox="1"/>
          <p:nvPr/>
        </p:nvSpPr>
        <p:spPr>
          <a:xfrm>
            <a:off x="5253190" y="2239598"/>
            <a:ext cx="1177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Socket 1</a:t>
            </a:r>
          </a:p>
        </p:txBody>
      </p:sp>
    </p:spTree>
    <p:extLst>
      <p:ext uri="{BB962C8B-B14F-4D97-AF65-F5344CB8AC3E}">
        <p14:creationId xmlns:p14="http://schemas.microsoft.com/office/powerpoint/2010/main" val="205458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288F3C7-1E08-6846-B267-39F040696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22" y="1295400"/>
            <a:ext cx="8033158" cy="5029200"/>
          </a:xfrm>
        </p:spPr>
        <p:txBody>
          <a:bodyPr/>
          <a:lstStyle/>
          <a:p>
            <a:r>
              <a:rPr lang="en-US" dirty="0"/>
              <a:t>The closer data is packed “together”, the better the prefetcher works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DB124-486F-564E-8CBE-7961313E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caching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80B84-F8E2-3644-A93C-3092C59084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909E9BF-14F6-7F49-A1CE-2EF0DA1500F7}"/>
              </a:ext>
            </a:extLst>
          </p:cNvPr>
          <p:cNvSpPr txBox="1">
            <a:spLocks/>
          </p:cNvSpPr>
          <p:nvPr/>
        </p:nvSpPr>
        <p:spPr>
          <a:xfrm>
            <a:off x="258908" y="4014085"/>
            <a:ext cx="8033158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Example: Flux moments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FA2BE31-F2B6-2F49-AEEE-853AD64C0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0" y="4435437"/>
            <a:ext cx="4571998" cy="12861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408A9C-5DE3-974D-AD28-F568E4217492}"/>
              </a:ext>
            </a:extLst>
          </p:cNvPr>
          <p:cNvSpPr txBox="1"/>
          <p:nvPr/>
        </p:nvSpPr>
        <p:spPr>
          <a:xfrm>
            <a:off x="5150378" y="5231820"/>
            <a:ext cx="314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Scales way better with # groups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FC75FA2-B167-5548-A3E8-BB1E14093D06}"/>
              </a:ext>
            </a:extLst>
          </p:cNvPr>
          <p:cNvSpPr txBox="1">
            <a:spLocks/>
          </p:cNvSpPr>
          <p:nvPr/>
        </p:nvSpPr>
        <p:spPr>
          <a:xfrm>
            <a:off x="258908" y="2150341"/>
            <a:ext cx="8033158" cy="1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Example: Face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A13E20-96FA-8941-9CB1-984F0F4EEAC6}"/>
              </a:ext>
            </a:extLst>
          </p:cNvPr>
          <p:cNvSpPr txBox="1"/>
          <p:nvPr/>
        </p:nvSpPr>
        <p:spPr>
          <a:xfrm>
            <a:off x="5150378" y="3407183"/>
            <a:ext cx="314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Scales way better with # groups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72E7259-2B0F-A445-A262-678B7E78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80" y="2652274"/>
            <a:ext cx="4571998" cy="6156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B5BB85C-F957-9847-9E74-32B177A5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80" y="3288398"/>
            <a:ext cx="4572001" cy="6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6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A8BA-0C56-5045-9BDD-B79D1CDD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caching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6C809-056E-E441-91C0-289B12E09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Sweep kernel has 5 major stages per cell-angle pair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Obtain cell matrices: gradient-, mass-, and surface-gradient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Surface-gradients dot-product with direction vector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Perform surface integrals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Assemble mass-matrix and solve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Store flux moments and outgoing fluxes</a:t>
            </a:r>
          </a:p>
          <a:p>
            <a:r>
              <a:rPr lang="en-US" dirty="0"/>
              <a:t>Stage A : Angle and group independent</a:t>
            </a:r>
          </a:p>
          <a:p>
            <a:r>
              <a:rPr lang="en-US" dirty="0"/>
              <a:t>Stage B : Group independent</a:t>
            </a:r>
          </a:p>
          <a:p>
            <a:r>
              <a:rPr lang="en-US" dirty="0"/>
              <a:t>Stages C,D,E : has group dependent inner portions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Loop over cells</a:t>
            </a:r>
          </a:p>
          <a:p>
            <a:pPr marL="0" indent="0">
              <a:buNone/>
            </a:pPr>
            <a:r>
              <a:rPr lang="en-US" dirty="0"/>
              <a:t>	A</a:t>
            </a:r>
          </a:p>
          <a:p>
            <a:pPr marL="0" indent="0">
              <a:buNone/>
            </a:pPr>
            <a:r>
              <a:rPr lang="en-US" dirty="0"/>
              <a:t>	Loop over angles</a:t>
            </a:r>
          </a:p>
          <a:p>
            <a:pPr marL="0" indent="0">
              <a:buNone/>
            </a:pPr>
            <a:r>
              <a:rPr lang="en-US" dirty="0"/>
              <a:t>		B,C,D,E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0B106-F75A-3042-928B-66AECC5270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6150D-0B01-C346-AB20-AD969266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06" y="1384300"/>
            <a:ext cx="5207000" cy="440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12A01-62B8-EA46-9338-FC353EE0CFFA}"/>
              </a:ext>
            </a:extLst>
          </p:cNvPr>
          <p:cNvSpPr txBox="1"/>
          <p:nvPr/>
        </p:nvSpPr>
        <p:spPr>
          <a:xfrm>
            <a:off x="4255850" y="4834646"/>
            <a:ext cx="4153711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Conclusion: Angle and Group Aggregation improves caching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57735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9D11B-67B1-E84F-BDFB-8D786C06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0AF4-CA72-F442-A676-AB979CC63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Language C++                                       Logo: </a:t>
            </a:r>
          </a:p>
          <a:p>
            <a:r>
              <a:rPr lang="en-US" dirty="0"/>
              <a:t>Not part of CERT investigations</a:t>
            </a:r>
          </a:p>
          <a:p>
            <a:endParaRPr lang="en-US" dirty="0"/>
          </a:p>
          <a:p>
            <a:r>
              <a:rPr lang="en-US" dirty="0"/>
              <a:t>July 2018 – Started with a basic grid infrastructure and PWL FE-discretization exploring sweeps</a:t>
            </a:r>
          </a:p>
          <a:p>
            <a:r>
              <a:rPr lang="en-US" dirty="0"/>
              <a:t>Based around the Field Function concept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SPDS concept design was developed by Adams, Adams, Hawkins, et 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8B03A-C0BA-0341-931B-7881177EE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4D288-DEF0-1F46-A17C-D555BE5F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570" y="1245636"/>
            <a:ext cx="1611630" cy="66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AF8BF-8ADE-CB4A-8D20-7E164B13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974" y="3302319"/>
            <a:ext cx="4718050" cy="21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9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9C84-5E9D-744D-982D-19EC5B23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Angle-sets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99E8-778D-FF4D-BFA9-C9C2A016A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aggregated angles and groups the Angle-set is the most basic unit</a:t>
            </a:r>
          </a:p>
          <a:p>
            <a:r>
              <a:rPr lang="en-US" dirty="0"/>
              <a:t>We have to execute the sweep kernel (sweep chunk) for each angle-set</a:t>
            </a:r>
          </a:p>
          <a:p>
            <a:r>
              <a:rPr lang="en-US" dirty="0"/>
              <a:t>Performance models are based on the number of angle-sets available for execution. Example[1]: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3C6C5-D715-224C-A5FC-3D3C61A61B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76E73-6A13-5746-BD97-E55FCBDFC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55" y="3810000"/>
            <a:ext cx="6654800" cy="83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5641F1-F5F3-7C48-8BDD-4C7B249A6E5B}"/>
              </a:ext>
            </a:extLst>
          </p:cNvPr>
          <p:cNvSpPr txBox="1"/>
          <p:nvPr/>
        </p:nvSpPr>
        <p:spPr>
          <a:xfrm>
            <a:off x="4854101" y="5862935"/>
            <a:ext cx="4116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Adams et. al – “Provably optimal parallel transport sweeps on </a:t>
            </a:r>
          </a:p>
          <a:p>
            <a:r>
              <a:rPr lang="en-US" sz="1200" dirty="0"/>
              <a:t>semi-structured grid”, JCP, January 2020</a:t>
            </a:r>
          </a:p>
        </p:txBody>
      </p:sp>
    </p:spTree>
    <p:extLst>
      <p:ext uri="{BB962C8B-B14F-4D97-AF65-F5344CB8AC3E}">
        <p14:creationId xmlns:p14="http://schemas.microsoft.com/office/powerpoint/2010/main" val="313196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64C8-BFBD-564F-B9C0-311312F0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 Plane Data Structure (SPDS)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6A072-A652-A147-A1F9-6B94DA89E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definitions all lead to the collective data structure to execute a sweep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575F1-E6BF-604E-B1A8-4DBE724E1A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B4E77-7D48-D44F-AE2F-6C99EAEC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82" y="2225915"/>
            <a:ext cx="7237379" cy="46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6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4E4FC36-A8C7-894E-AAB8-B1AC9712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328" y="1819072"/>
            <a:ext cx="4574517" cy="4574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2445-D915-BF47-8AB3-8865EB50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Sweep Orderings – Stage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7CAED-793E-8145-B393-4F242F902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Directed Graph for a given angle (local and global)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025E3-E9B5-0F48-80FF-823221110F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B7A328-B8B8-3C4E-BD9A-8897ED0CB86A}"/>
              </a:ext>
            </a:extLst>
          </p:cNvPr>
          <p:cNvCxnSpPr/>
          <p:nvPr/>
        </p:nvCxnSpPr>
        <p:spPr>
          <a:xfrm>
            <a:off x="2242224" y="1712068"/>
            <a:ext cx="0" cy="478852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DDF418-C866-504D-A0B7-EB0E594E0BED}"/>
              </a:ext>
            </a:extLst>
          </p:cNvPr>
          <p:cNvCxnSpPr>
            <a:cxnSpLocks/>
          </p:cNvCxnSpPr>
          <p:nvPr/>
        </p:nvCxnSpPr>
        <p:spPr>
          <a:xfrm flipH="1">
            <a:off x="-107004" y="4002036"/>
            <a:ext cx="4679003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6DA777-5EE8-8348-805D-E6DF89BD94CD}"/>
              </a:ext>
            </a:extLst>
          </p:cNvPr>
          <p:cNvCxnSpPr>
            <a:cxnSpLocks/>
          </p:cNvCxnSpPr>
          <p:nvPr/>
        </p:nvCxnSpPr>
        <p:spPr>
          <a:xfrm flipH="1">
            <a:off x="6100055" y="1149485"/>
            <a:ext cx="822796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D0F573-CE8F-1144-ACAD-FF97DD3EF02C}"/>
              </a:ext>
            </a:extLst>
          </p:cNvPr>
          <p:cNvSpPr txBox="1"/>
          <p:nvPr/>
        </p:nvSpPr>
        <p:spPr>
          <a:xfrm>
            <a:off x="6922851" y="1010985"/>
            <a:ext cx="986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Partition line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B921BD-2C37-F24D-9EF2-B41687F7A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69149" y="2466808"/>
            <a:ext cx="4495183" cy="170568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9AC8BC-AF35-1D4F-9130-0B4ECDA22D6A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6536779" y="3648818"/>
            <a:ext cx="386072" cy="4086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4ECCCD-330B-2E45-BA0F-44075793E9DB}"/>
              </a:ext>
            </a:extLst>
          </p:cNvPr>
          <p:cNvSpPr txBox="1"/>
          <p:nvPr/>
        </p:nvSpPr>
        <p:spPr>
          <a:xfrm>
            <a:off x="5576291" y="4057498"/>
            <a:ext cx="192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Cyclic dependency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E8022B-BD7B-0E49-A6A8-7EB397FD7C6B}"/>
              </a:ext>
            </a:extLst>
          </p:cNvPr>
          <p:cNvCxnSpPr/>
          <p:nvPr/>
        </p:nvCxnSpPr>
        <p:spPr>
          <a:xfrm>
            <a:off x="-35163" y="1886171"/>
            <a:ext cx="457200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8A85F1F-309D-2648-AFD0-2C388E1F9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140" y="5405906"/>
            <a:ext cx="1335830" cy="6999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CFC2EC-F6BB-674D-A66D-747FF72E7335}"/>
              </a:ext>
            </a:extLst>
          </p:cNvPr>
          <p:cNvSpPr txBox="1"/>
          <p:nvPr/>
        </p:nvSpPr>
        <p:spPr>
          <a:xfrm>
            <a:off x="4612640" y="2082800"/>
            <a:ext cx="269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ordering (location 0):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A534DD-D61F-E147-86CB-4C36410A9E7D}"/>
              </a:ext>
            </a:extLst>
          </p:cNvPr>
          <p:cNvSpPr txBox="1"/>
          <p:nvPr/>
        </p:nvSpPr>
        <p:spPr>
          <a:xfrm>
            <a:off x="4549161" y="4999227"/>
            <a:ext cx="170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ordering: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E28390-DC58-4840-8F03-3C83B5D0D528}"/>
              </a:ext>
            </a:extLst>
          </p:cNvPr>
          <p:cNvSpPr txBox="1"/>
          <p:nvPr/>
        </p:nvSpPr>
        <p:spPr>
          <a:xfrm>
            <a:off x="-42778" y="60223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8B7AA7-653F-054E-9884-A827B6A21EE2}"/>
              </a:ext>
            </a:extLst>
          </p:cNvPr>
          <p:cNvSpPr txBox="1"/>
          <p:nvPr/>
        </p:nvSpPr>
        <p:spPr>
          <a:xfrm>
            <a:off x="3963449" y="6077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0C1CD8-C607-504A-A867-B2A2DB1DFD69}"/>
              </a:ext>
            </a:extLst>
          </p:cNvPr>
          <p:cNvSpPr txBox="1"/>
          <p:nvPr/>
        </p:nvSpPr>
        <p:spPr>
          <a:xfrm>
            <a:off x="-42778" y="2287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492D5-71BF-414B-AB38-9532B81DA7C1}"/>
              </a:ext>
            </a:extLst>
          </p:cNvPr>
          <p:cNvSpPr txBox="1"/>
          <p:nvPr/>
        </p:nvSpPr>
        <p:spPr>
          <a:xfrm>
            <a:off x="4196738" y="2287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21073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AF0E-278B-B043-9183-D62B0B73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Sweep Orderings – Stage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5627D5-C864-8047-ABD7-C3D67122DB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 Strongly Connected Components (modified version of </a:t>
                </a:r>
                <a:r>
                  <a:rPr lang="en-US" dirty="0" err="1"/>
                  <a:t>Tarjan’s</a:t>
                </a:r>
                <a:r>
                  <a:rPr lang="en-US" dirty="0"/>
                  <a:t> algorithm[2])</a:t>
                </a:r>
              </a:p>
              <a:p>
                <a:r>
                  <a:rPr lang="en-US" dirty="0"/>
                  <a:t>Time complexity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Remove edges to reduce number of SCC-subgraphs (Not straightforward) and register the removal</a:t>
                </a:r>
              </a:p>
              <a:p>
                <a:r>
                  <a:rPr lang="en-US" dirty="0"/>
                  <a:t>Obtain Directed Acyclic Graph (DAG)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5627D5-C864-8047-ABD7-C3D67122D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6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0943B-7331-0E4E-A740-58BDFE2C2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4DDCF-7AB1-5A45-B6F1-04BC8DBD89FD}"/>
              </a:ext>
            </a:extLst>
          </p:cNvPr>
          <p:cNvSpPr txBox="1"/>
          <p:nvPr/>
        </p:nvSpPr>
        <p:spPr>
          <a:xfrm>
            <a:off x="4852987" y="5996206"/>
            <a:ext cx="397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2</a:t>
            </a:r>
            <a:r>
              <a:rPr lang="en-US" sz="1200" dirty="0"/>
              <a:t>Tarjan R.E., “Depth-first search and linear graph algorithms”,</a:t>
            </a:r>
          </a:p>
          <a:p>
            <a:r>
              <a:rPr lang="en-US" sz="1200" dirty="0"/>
              <a:t>SIAM Journal on Computing, 1972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F0159-51E7-BD43-B142-2FBC4831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840289"/>
            <a:ext cx="4495183" cy="1705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D8F20-CB85-9445-B31B-5C34A1790C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7801" y="4191244"/>
            <a:ext cx="4756826" cy="18049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F1527-E5C1-6846-A124-C83F94C30FB7}"/>
              </a:ext>
            </a:extLst>
          </p:cNvPr>
          <p:cNvCxnSpPr>
            <a:cxnSpLocks/>
          </p:cNvCxnSpPr>
          <p:nvPr/>
        </p:nvCxnSpPr>
        <p:spPr>
          <a:xfrm>
            <a:off x="3644499" y="4857739"/>
            <a:ext cx="6333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35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5B82-ECA6-DE4D-AF88-1DFC9ABD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22" y="245961"/>
            <a:ext cx="7669947" cy="914400"/>
          </a:xfrm>
        </p:spPr>
        <p:txBody>
          <a:bodyPr/>
          <a:lstStyle/>
          <a:p>
            <a:r>
              <a:rPr lang="en-US" dirty="0"/>
              <a:t>Compute Sweep Orderings – Stage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2AF81-82CA-464E-B2DD-66A63FE29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Compute a Topographical sorting (Kahn’s algorithm[3]), i.e. 9,10,6,7,1,12,0,11,16,15,8,13,14,3,4,2,5,</a:t>
                </a:r>
              </a:p>
              <a:p>
                <a:r>
                  <a:rPr lang="en-US" dirty="0"/>
                  <a:t>Time complexity also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Create a Sweep Plane Local </a:t>
                </a:r>
                <a:r>
                  <a:rPr lang="en-US" dirty="0" err="1"/>
                  <a:t>Subgrid</a:t>
                </a:r>
                <a:r>
                  <a:rPr lang="en-US" dirty="0"/>
                  <a:t> (SPLS) for perusal by the </a:t>
                </a:r>
                <a:r>
                  <a:rPr lang="en-US" dirty="0" err="1"/>
                  <a:t>Angleset’s</a:t>
                </a:r>
                <a:r>
                  <a:rPr lang="en-US" dirty="0"/>
                  <a:t> FLUDS</a:t>
                </a:r>
              </a:p>
              <a:p>
                <a:endParaRPr lang="en-US" dirty="0"/>
              </a:p>
              <a:p>
                <a:r>
                  <a:rPr lang="en-US" dirty="0"/>
                  <a:t>Build a Sweep Plane Global Ranking to determine global Depth-Of-Graph.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Reminder: We had to remove dependencies in the previous stage. We registered these removals. We still need to handle them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2AF81-82CA-464E-B2DD-66A63FE29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6" t="-1259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0FEC2-49F9-D64B-948C-F3021C24A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72D49-71E6-8640-8937-79533F14B40D}"/>
              </a:ext>
            </a:extLst>
          </p:cNvPr>
          <p:cNvSpPr txBox="1"/>
          <p:nvPr/>
        </p:nvSpPr>
        <p:spPr>
          <a:xfrm>
            <a:off x="4904316" y="6038929"/>
            <a:ext cx="3391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/>
              <a:t>3</a:t>
            </a:r>
            <a:r>
              <a:rPr lang="en-US" sz="1200" dirty="0"/>
              <a:t>Kahn A.B., ”Topological sorting of large networks”, </a:t>
            </a:r>
          </a:p>
          <a:p>
            <a:r>
              <a:rPr lang="en-US" sz="1200" dirty="0"/>
              <a:t>Communications of the ACM, 1976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66EBA-7E25-5C4B-8396-6E2CDAD0E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52" y="2616740"/>
            <a:ext cx="6412547" cy="28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4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D01A-3472-9240-88DA-79D2736A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2B69B-BB7D-2A48-A803-C1CE2EA134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9A9DF2-2A51-1D4A-A4E8-F57D9C3CA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9875" y="1028700"/>
            <a:ext cx="7604247" cy="5029200"/>
          </a:xfrm>
        </p:spPr>
      </p:pic>
    </p:spTree>
    <p:extLst>
      <p:ext uri="{BB962C8B-B14F-4D97-AF65-F5344CB8AC3E}">
        <p14:creationId xmlns:p14="http://schemas.microsoft.com/office/powerpoint/2010/main" val="2160704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8DE1-7C3E-F245-A031-4CF762E8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Data Structure - FLUDS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FCDB-D8FB-0C4D-8D89-C5742FFA07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CE18E-D096-C347-AEA9-1D34239AE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77" y="1144621"/>
            <a:ext cx="3733800" cy="147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630DC-CAA3-8A41-8CBB-223BB916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08" y="1144621"/>
            <a:ext cx="3342624" cy="281129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370E1B-CAE0-A448-993B-9C238558BAEE}"/>
              </a:ext>
            </a:extLst>
          </p:cNvPr>
          <p:cNvCxnSpPr>
            <a:cxnSpLocks/>
          </p:cNvCxnSpPr>
          <p:nvPr/>
        </p:nvCxnSpPr>
        <p:spPr>
          <a:xfrm>
            <a:off x="3657710" y="1657339"/>
            <a:ext cx="63330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AFB6E9-CC04-9340-BBCD-744F58A5018E}"/>
              </a:ext>
            </a:extLst>
          </p:cNvPr>
          <p:cNvSpPr txBox="1"/>
          <p:nvPr/>
        </p:nvSpPr>
        <p:spPr>
          <a:xfrm>
            <a:off x="4517569" y="2617821"/>
            <a:ext cx="3586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Delayed outgoing and incoming bins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0A10A-A697-E644-A865-180E1DECB3CD}"/>
              </a:ext>
            </a:extLst>
          </p:cNvPr>
          <p:cNvSpPr txBox="1"/>
          <p:nvPr/>
        </p:nvSpPr>
        <p:spPr>
          <a:xfrm>
            <a:off x="4444077" y="3176117"/>
            <a:ext cx="3714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Outgoing bins for other locations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FD4DFB-2206-8C47-A485-04F29C4E33F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301446" y="3822448"/>
            <a:ext cx="0" cy="268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18606C-FFA4-C949-8226-DE78DC734AFA}"/>
              </a:ext>
            </a:extLst>
          </p:cNvPr>
          <p:cNvSpPr txBox="1"/>
          <p:nvPr/>
        </p:nvSpPr>
        <p:spPr>
          <a:xfrm>
            <a:off x="4453608" y="4165490"/>
            <a:ext cx="3714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Traverse the local sub-grid and dynamically push/exchange from “bins” whilst registering deposit/withdrawal locations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3EAC61-9412-264F-B20E-B82C6271676A}"/>
              </a:ext>
            </a:extLst>
          </p:cNvPr>
          <p:cNvCxnSpPr>
            <a:cxnSpLocks/>
          </p:cNvCxnSpPr>
          <p:nvPr/>
        </p:nvCxnSpPr>
        <p:spPr>
          <a:xfrm>
            <a:off x="6296126" y="5365819"/>
            <a:ext cx="0" cy="268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9901C8-1375-1E43-B926-C024336B0B2A}"/>
              </a:ext>
            </a:extLst>
          </p:cNvPr>
          <p:cNvSpPr txBox="1"/>
          <p:nvPr/>
        </p:nvSpPr>
        <p:spPr>
          <a:xfrm>
            <a:off x="4463139" y="5627609"/>
            <a:ext cx="37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incoming faces to outgoing faces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86EC4-02C2-0144-8176-97100C6562C5}"/>
              </a:ext>
            </a:extLst>
          </p:cNvPr>
          <p:cNvSpPr txBox="1"/>
          <p:nvPr/>
        </p:nvSpPr>
        <p:spPr>
          <a:xfrm>
            <a:off x="8158815" y="3873950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Alpha-phase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E2349A-71F6-F148-8D40-B1AABBA5B964}"/>
              </a:ext>
            </a:extLst>
          </p:cNvPr>
          <p:cNvCxnSpPr>
            <a:cxnSpLocks/>
          </p:cNvCxnSpPr>
          <p:nvPr/>
        </p:nvCxnSpPr>
        <p:spPr>
          <a:xfrm flipH="1" flipV="1">
            <a:off x="3171217" y="4410856"/>
            <a:ext cx="1244595" cy="1409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47A533-35CF-6A48-A18C-FFB3EAA39E89}"/>
              </a:ext>
            </a:extLst>
          </p:cNvPr>
          <p:cNvSpPr txBox="1"/>
          <p:nvPr/>
        </p:nvSpPr>
        <p:spPr>
          <a:xfrm>
            <a:off x="411249" y="4186136"/>
            <a:ext cx="2863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Communicate to neighboring locations</a:t>
            </a:r>
          </a:p>
          <a:p>
            <a:r>
              <a:rPr lang="en-US" dirty="0"/>
              <a:t>where their incoming data will be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12704E-5E19-874B-BA4C-5931DB0211DB}"/>
              </a:ext>
            </a:extLst>
          </p:cNvPr>
          <p:cNvCxnSpPr>
            <a:cxnSpLocks/>
          </p:cNvCxnSpPr>
          <p:nvPr/>
        </p:nvCxnSpPr>
        <p:spPr>
          <a:xfrm>
            <a:off x="2049029" y="5386465"/>
            <a:ext cx="0" cy="268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F174E60-10CD-3846-84AA-B7D48217BA50}"/>
              </a:ext>
            </a:extLst>
          </p:cNvPr>
          <p:cNvSpPr txBox="1"/>
          <p:nvPr/>
        </p:nvSpPr>
        <p:spPr>
          <a:xfrm>
            <a:off x="191660" y="5788429"/>
            <a:ext cx="37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incoming faces to outgoing faces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C7DE43-3515-9B40-854C-FE210D9557C5}"/>
              </a:ext>
            </a:extLst>
          </p:cNvPr>
          <p:cNvSpPr/>
          <p:nvPr/>
        </p:nvSpPr>
        <p:spPr>
          <a:xfrm>
            <a:off x="4489304" y="2951875"/>
            <a:ext cx="3688573" cy="851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972BCD-7B60-454D-B338-7C883BD28EBB}"/>
              </a:ext>
            </a:extLst>
          </p:cNvPr>
          <p:cNvSpPr/>
          <p:nvPr/>
        </p:nvSpPr>
        <p:spPr>
          <a:xfrm>
            <a:off x="4451308" y="4190684"/>
            <a:ext cx="3583740" cy="1100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211503-09A0-A345-BF61-73BD35255CC3}"/>
              </a:ext>
            </a:extLst>
          </p:cNvPr>
          <p:cNvSpPr/>
          <p:nvPr/>
        </p:nvSpPr>
        <p:spPr>
          <a:xfrm>
            <a:off x="4463138" y="5601426"/>
            <a:ext cx="3641247" cy="395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288673-3938-6C49-8666-2E07E7DC6332}"/>
              </a:ext>
            </a:extLst>
          </p:cNvPr>
          <p:cNvSpPr/>
          <p:nvPr/>
        </p:nvSpPr>
        <p:spPr>
          <a:xfrm>
            <a:off x="191660" y="4190684"/>
            <a:ext cx="3083260" cy="1175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3692CC-3CC2-A540-8B49-564F3FC35BFB}"/>
              </a:ext>
            </a:extLst>
          </p:cNvPr>
          <p:cNvSpPr/>
          <p:nvPr/>
        </p:nvSpPr>
        <p:spPr>
          <a:xfrm>
            <a:off x="211172" y="5682866"/>
            <a:ext cx="3710507" cy="5923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81E73E90-2C59-714D-A516-05DA01A62CCC}"/>
              </a:ext>
            </a:extLst>
          </p:cNvPr>
          <p:cNvSpPr/>
          <p:nvPr/>
        </p:nvSpPr>
        <p:spPr>
          <a:xfrm>
            <a:off x="91440" y="4033520"/>
            <a:ext cx="4084320" cy="2357120"/>
          </a:xfrm>
          <a:custGeom>
            <a:avLst/>
            <a:gdLst>
              <a:gd name="connsiteX0" fmla="*/ 3525520 w 4084320"/>
              <a:gd name="connsiteY0" fmla="*/ 132080 h 2357120"/>
              <a:gd name="connsiteX1" fmla="*/ 1910080 w 4084320"/>
              <a:gd name="connsiteY1" fmla="*/ 0 h 2357120"/>
              <a:gd name="connsiteX2" fmla="*/ 0 w 4084320"/>
              <a:gd name="connsiteY2" fmla="*/ 60960 h 2357120"/>
              <a:gd name="connsiteX3" fmla="*/ 20320 w 4084320"/>
              <a:gd name="connsiteY3" fmla="*/ 2346960 h 2357120"/>
              <a:gd name="connsiteX4" fmla="*/ 4084320 w 4084320"/>
              <a:gd name="connsiteY4" fmla="*/ 2357120 h 2357120"/>
              <a:gd name="connsiteX5" fmla="*/ 3931920 w 4084320"/>
              <a:gd name="connsiteY5" fmla="*/ 853440 h 2357120"/>
              <a:gd name="connsiteX6" fmla="*/ 3525520 w 4084320"/>
              <a:gd name="connsiteY6" fmla="*/ 132080 h 235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4320" h="2357120">
                <a:moveTo>
                  <a:pt x="3525520" y="132080"/>
                </a:moveTo>
                <a:lnTo>
                  <a:pt x="1910080" y="0"/>
                </a:lnTo>
                <a:lnTo>
                  <a:pt x="0" y="60960"/>
                </a:lnTo>
                <a:lnTo>
                  <a:pt x="20320" y="2346960"/>
                </a:lnTo>
                <a:lnTo>
                  <a:pt x="4084320" y="2357120"/>
                </a:lnTo>
                <a:lnTo>
                  <a:pt x="3931920" y="853440"/>
                </a:lnTo>
                <a:lnTo>
                  <a:pt x="3525520" y="132080"/>
                </a:lnTo>
                <a:close/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CB37CDD-D3AF-4041-8BB9-DF9D7621F505}"/>
              </a:ext>
            </a:extLst>
          </p:cNvPr>
          <p:cNvSpPr/>
          <p:nvPr/>
        </p:nvSpPr>
        <p:spPr>
          <a:xfrm>
            <a:off x="4287520" y="4084320"/>
            <a:ext cx="4175760" cy="2275840"/>
          </a:xfrm>
          <a:custGeom>
            <a:avLst/>
            <a:gdLst>
              <a:gd name="connsiteX0" fmla="*/ 2804160 w 4175760"/>
              <a:gd name="connsiteY0" fmla="*/ 10160 h 2275840"/>
              <a:gd name="connsiteX1" fmla="*/ 457200 w 4175760"/>
              <a:gd name="connsiteY1" fmla="*/ 0 h 2275840"/>
              <a:gd name="connsiteX2" fmla="*/ 0 w 4175760"/>
              <a:gd name="connsiteY2" fmla="*/ 40640 h 2275840"/>
              <a:gd name="connsiteX3" fmla="*/ 10160 w 4175760"/>
              <a:gd name="connsiteY3" fmla="*/ 2103120 h 2275840"/>
              <a:gd name="connsiteX4" fmla="*/ 2123440 w 4175760"/>
              <a:gd name="connsiteY4" fmla="*/ 2275840 h 2275840"/>
              <a:gd name="connsiteX5" fmla="*/ 4175760 w 4175760"/>
              <a:gd name="connsiteY5" fmla="*/ 1960880 h 2275840"/>
              <a:gd name="connsiteX6" fmla="*/ 4064000 w 4175760"/>
              <a:gd name="connsiteY6" fmla="*/ 50800 h 2275840"/>
              <a:gd name="connsiteX7" fmla="*/ 2804160 w 4175760"/>
              <a:gd name="connsiteY7" fmla="*/ 1016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5760" h="2275840">
                <a:moveTo>
                  <a:pt x="2804160" y="10160"/>
                </a:moveTo>
                <a:lnTo>
                  <a:pt x="457200" y="0"/>
                </a:lnTo>
                <a:lnTo>
                  <a:pt x="0" y="40640"/>
                </a:lnTo>
                <a:cubicBezTo>
                  <a:pt x="3387" y="728133"/>
                  <a:pt x="6773" y="1415627"/>
                  <a:pt x="10160" y="2103120"/>
                </a:cubicBezTo>
                <a:lnTo>
                  <a:pt x="2123440" y="2275840"/>
                </a:lnTo>
                <a:lnTo>
                  <a:pt x="4175760" y="1960880"/>
                </a:lnTo>
                <a:lnTo>
                  <a:pt x="4064000" y="50800"/>
                </a:lnTo>
                <a:lnTo>
                  <a:pt x="2804160" y="10160"/>
                </a:lnTo>
                <a:close/>
              </a:path>
            </a:pathLst>
          </a:custGeom>
          <a:noFill/>
          <a:ln>
            <a:solidFill>
              <a:srgbClr val="33CC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33A084-7541-214B-A2CB-316A5E4C73C7}"/>
              </a:ext>
            </a:extLst>
          </p:cNvPr>
          <p:cNvSpPr txBox="1"/>
          <p:nvPr/>
        </p:nvSpPr>
        <p:spPr>
          <a:xfrm>
            <a:off x="3401828" y="3904133"/>
            <a:ext cx="885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Beta-phase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A634D4-38DA-004A-89FA-214D4B06D224}"/>
              </a:ext>
            </a:extLst>
          </p:cNvPr>
          <p:cNvSpPr txBox="1"/>
          <p:nvPr/>
        </p:nvSpPr>
        <p:spPr>
          <a:xfrm>
            <a:off x="4415812" y="909014"/>
            <a:ext cx="1797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Sort faces into categories: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534DB8-C3C4-4A42-99EA-46701439E040}"/>
              </a:ext>
            </a:extLst>
          </p:cNvPr>
          <p:cNvSpPr txBox="1"/>
          <p:nvPr/>
        </p:nvSpPr>
        <p:spPr>
          <a:xfrm>
            <a:off x="6825486" y="2591950"/>
            <a:ext cx="1675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Can save ~15% memory</a:t>
            </a:r>
          </a:p>
        </p:txBody>
      </p:sp>
    </p:spTree>
    <p:extLst>
      <p:ext uri="{BB962C8B-B14F-4D97-AF65-F5344CB8AC3E}">
        <p14:creationId xmlns:p14="http://schemas.microsoft.com/office/powerpoint/2010/main" val="369921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6" grpId="0"/>
      <p:bldP spid="18" grpId="0"/>
      <p:bldP spid="21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8EDB-BCAA-854A-AFB2-D40F761C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 Scheduling and Sweep Buffers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EE0BD-A3B4-A741-9BFC-A49D333AF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Depth-Of-Graph sweep scheduling algorithm is very well described in the recent paper by Adams et al. [1]</a:t>
            </a:r>
          </a:p>
          <a:p>
            <a:r>
              <a:rPr lang="en-US" dirty="0"/>
              <a:t>Superior to First-In-First-Out (FIFO) on KBA-style partitions</a:t>
            </a:r>
          </a:p>
          <a:p>
            <a:r>
              <a:rPr lang="en-US" dirty="0"/>
              <a:t>Sweep Buffers:</a:t>
            </a:r>
          </a:p>
          <a:p>
            <a:pPr lvl="1"/>
            <a:r>
              <a:rPr lang="en-US" dirty="0"/>
              <a:t>allocate memory for the Sweep Chunks only when necessary,</a:t>
            </a:r>
          </a:p>
          <a:p>
            <a:pPr lvl="1"/>
            <a:r>
              <a:rPr lang="en-US" dirty="0"/>
              <a:t>breaks up communication into packets that fit into the architecture’s buffer size (aka MPI “eager” limit)</a:t>
            </a:r>
          </a:p>
          <a:p>
            <a:pPr lvl="1"/>
            <a:r>
              <a:rPr lang="en-US" dirty="0"/>
              <a:t>dispatches and receives the messages throughout the sweep sequence</a:t>
            </a:r>
          </a:p>
          <a:p>
            <a:r>
              <a:rPr lang="en-US" dirty="0"/>
              <a:t>The sweep buffers provides status indicators for each angle-set:</a:t>
            </a:r>
          </a:p>
          <a:p>
            <a:pPr lvl="1"/>
            <a:r>
              <a:rPr lang="en-US" dirty="0"/>
              <a:t>Receiving (includes “nothing available yet” and “got what’s available thus far”),</a:t>
            </a:r>
          </a:p>
          <a:p>
            <a:pPr lvl="1"/>
            <a:r>
              <a:rPr lang="en-US" dirty="0"/>
              <a:t>Executing,</a:t>
            </a:r>
          </a:p>
          <a:p>
            <a:pPr lvl="1"/>
            <a:r>
              <a:rPr lang="en-US" dirty="0"/>
              <a:t>Ready to execute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1908F-786D-684C-8550-B04FEBEBDC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17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DD61-CC8C-2244-B513-AF42DB95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 buffers and reflecting BCs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1E66-DEAE-CD45-BD4D-D08AB6403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non-opposing reflecting BCs are employed they have a slot for receiving data locally</a:t>
            </a:r>
          </a:p>
          <a:p>
            <a:r>
              <a:rPr lang="en-US" dirty="0"/>
              <a:t>Only when filled by their reflecting angle will they signal the sweep buffer that the angle-set is ready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2EA70-D97B-224A-91F0-FEC56685AB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28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05144B-D528-B946-AC7C-0E0014D536BB}"/>
              </a:ext>
            </a:extLst>
          </p:cNvPr>
          <p:cNvCxnSpPr/>
          <p:nvPr/>
        </p:nvCxnSpPr>
        <p:spPr>
          <a:xfrm>
            <a:off x="1964987" y="3103123"/>
            <a:ext cx="0" cy="3069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B7420-9821-CC4B-B02C-89418A95588E}"/>
              </a:ext>
            </a:extLst>
          </p:cNvPr>
          <p:cNvCxnSpPr>
            <a:cxnSpLocks/>
          </p:cNvCxnSpPr>
          <p:nvPr/>
        </p:nvCxnSpPr>
        <p:spPr>
          <a:xfrm flipH="1" flipV="1">
            <a:off x="1964987" y="4527588"/>
            <a:ext cx="1244595" cy="14094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D78C77-9C37-CD40-9CBB-33968FFEA3E2}"/>
              </a:ext>
            </a:extLst>
          </p:cNvPr>
          <p:cNvCxnSpPr>
            <a:cxnSpLocks/>
          </p:cNvCxnSpPr>
          <p:nvPr/>
        </p:nvCxnSpPr>
        <p:spPr>
          <a:xfrm flipH="1">
            <a:off x="1964987" y="4545861"/>
            <a:ext cx="11673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39B596-E1A0-1347-9B99-78BDFD261D06}"/>
              </a:ext>
            </a:extLst>
          </p:cNvPr>
          <p:cNvCxnSpPr>
            <a:cxnSpLocks/>
          </p:cNvCxnSpPr>
          <p:nvPr/>
        </p:nvCxnSpPr>
        <p:spPr>
          <a:xfrm flipV="1">
            <a:off x="1964986" y="3298760"/>
            <a:ext cx="1167320" cy="124710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ED3141-E4FC-6A43-B84C-1B8AE65DA02F}"/>
              </a:ext>
            </a:extLst>
          </p:cNvPr>
          <p:cNvSpPr txBox="1"/>
          <p:nvPr/>
        </p:nvSpPr>
        <p:spPr>
          <a:xfrm>
            <a:off x="2918298" y="3832698"/>
            <a:ext cx="1198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Blue</a:t>
            </a:r>
            <a:r>
              <a:rPr lang="en-US" dirty="0"/>
              <a:t> waits </a:t>
            </a:r>
          </a:p>
          <a:p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BC125-5EB9-1944-9A7F-2D5BCA4F6D09}"/>
              </a:ext>
            </a:extLst>
          </p:cNvPr>
          <p:cNvSpPr txBox="1"/>
          <p:nvPr/>
        </p:nvSpPr>
        <p:spPr>
          <a:xfrm>
            <a:off x="4291012" y="3810000"/>
            <a:ext cx="4153711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This emulates a reflected parallel domain!!</a:t>
            </a:r>
          </a:p>
          <a:p>
            <a:endParaRPr lang="en-US" dirty="0"/>
          </a:p>
          <a:p>
            <a:r>
              <a:rPr lang="en-US" dirty="0"/>
              <a:t>How PDT got to ~1.5 million cores</a:t>
            </a:r>
          </a:p>
        </p:txBody>
      </p:sp>
    </p:spTree>
    <p:extLst>
      <p:ext uri="{BB962C8B-B14F-4D97-AF65-F5344CB8AC3E}">
        <p14:creationId xmlns:p14="http://schemas.microsoft.com/office/powerpoint/2010/main" val="411581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33AD-81B0-E943-9BD3-0D8F06BF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Angular Fluxes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F6A1-0339-7145-8CEB-84F733951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beauty where everything comes together </a:t>
            </a:r>
          </a:p>
          <a:p>
            <a:r>
              <a:rPr lang="en-US" dirty="0"/>
              <a:t>The angular aggregation objects stores all the angle-sets and their FLUDS and therefore knows how to get the delayed angular unknowns from:</a:t>
            </a:r>
          </a:p>
          <a:p>
            <a:pPr lvl="1"/>
            <a:r>
              <a:rPr lang="en-US" dirty="0"/>
              <a:t>Inter-cell cycles</a:t>
            </a:r>
          </a:p>
          <a:p>
            <a:pPr lvl="1"/>
            <a:r>
              <a:rPr lang="en-US" dirty="0"/>
              <a:t>Inter-partition cycles</a:t>
            </a:r>
          </a:p>
          <a:p>
            <a:pPr lvl="1"/>
            <a:r>
              <a:rPr lang="en-US" dirty="0"/>
              <a:t>Opposing reflecting BCs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5751E-183B-8E4D-B61A-6C1B67213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205FC-DB45-4E4A-AA68-2D939ECC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90" y="2317282"/>
            <a:ext cx="5947410" cy="45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0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B503-729B-2B42-AAEB-49CFFCC7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PDT at the time (November 2018)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D029-D1B1-2248-B8E7-C31172976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got outfitted with Modified Interior Penalty (MIP) for diffusion</a:t>
            </a:r>
          </a:p>
          <a:p>
            <a:r>
              <a:rPr lang="en-US" dirty="0"/>
              <a:t>The ability to arbitrarily cut meshes was available for triangle-extruder, cutting by quarter pin cell for pin-type extruded grids</a:t>
            </a:r>
          </a:p>
          <a:p>
            <a:r>
              <a:rPr lang="en-US" dirty="0"/>
              <a:t>CERT simulations drew more attention (improvements in experiment process via Tom Conroy)</a:t>
            </a:r>
          </a:p>
          <a:p>
            <a:r>
              <a:rPr lang="en-US" dirty="0"/>
              <a:t>Grid built on STAPL graph substrate</a:t>
            </a:r>
          </a:p>
          <a:p>
            <a:r>
              <a:rPr lang="en-US" dirty="0"/>
              <a:t>SPDS was in the queue for features to implement but not essential for CERT-simulations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E8D80-8ECF-AA4D-8076-C9F23AC63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1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1487-BDA3-B840-B4B0-F3DDA08F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machine of beauty!!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74BA-3C5D-7C42-B2D9-00ACD8178B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4B4CD-8174-F54B-9926-B5DC79D3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36" y="1167318"/>
            <a:ext cx="5835152" cy="4406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A9A644-CF9B-DB4D-9EC0-60DD9DA7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29" y="317493"/>
            <a:ext cx="6937586" cy="6183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AE5170-271C-1F4A-8F2D-A7E75674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3166"/>
            <a:ext cx="9144000" cy="59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5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290B-00D1-8340-86A2-01E6C8FE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25" y="2692400"/>
            <a:ext cx="7669947" cy="9144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B8D21-722D-1242-99D9-3DBB30E69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9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E2F21-0E98-514C-BAF5-19C5F67A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SPDS design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7809E-EC03-7F49-B2B8-050530089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Fleshed out basic ideas of data flow and defined data objects, i.e. SPDS, SPLS, FLUDS, etc.</a:t>
            </a:r>
          </a:p>
          <a:p>
            <a:r>
              <a:rPr lang="en-US" dirty="0"/>
              <a:t>SPDS design-iterations were rapidly explored March 2019 – July 2019</a:t>
            </a:r>
          </a:p>
          <a:p>
            <a:r>
              <a:rPr lang="en-US" dirty="0"/>
              <a:t>Major design benefit: The platform was written in engineering language, for engineers (and engineering students)</a:t>
            </a:r>
          </a:p>
          <a:p>
            <a:r>
              <a:rPr lang="en-US" dirty="0"/>
              <a:t>Potential for supporting cyclic dependencies was revealed</a:t>
            </a:r>
          </a:p>
          <a:p>
            <a:r>
              <a:rPr lang="en-US" dirty="0"/>
              <a:t>The Chi-Tech – Linear Boltzman Solver (LBS) was born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CF73E-1DDE-F749-A768-0A060AD44C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FD728986-10F2-214B-A3EE-7AB16FFB4F2B}"/>
              </a:ext>
            </a:extLst>
          </p:cNvPr>
          <p:cNvSpPr/>
          <p:nvPr/>
        </p:nvSpPr>
        <p:spPr>
          <a:xfrm>
            <a:off x="1708416" y="1013343"/>
            <a:ext cx="1948715" cy="2413069"/>
          </a:xfrm>
          <a:prstGeom prst="rect">
            <a:avLst/>
          </a:prstGeom>
          <a:noFill/>
          <a:ln>
            <a:solidFill>
              <a:srgbClr val="7167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9A5833A-B234-1A45-8D99-73F71A9D2B79}"/>
              </a:ext>
            </a:extLst>
          </p:cNvPr>
          <p:cNvSpPr/>
          <p:nvPr/>
        </p:nvSpPr>
        <p:spPr>
          <a:xfrm>
            <a:off x="1826215" y="1076960"/>
            <a:ext cx="1660256" cy="178845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001D3-D040-A948-A6E9-D62BD4D8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48" y="162560"/>
            <a:ext cx="7669947" cy="914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Parallel Transport Sweeps </a:t>
            </a:r>
            <a:br>
              <a:rPr lang="en-US" dirty="0"/>
            </a:br>
            <a:r>
              <a:rPr lang="en-US" dirty="0"/>
              <a:t>State-of-the-Art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50555-19BC-5242-8ADF-4D87A17B5B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03387F1-1A21-0B40-96B4-D97C3BECAB05}"/>
              </a:ext>
            </a:extLst>
          </p:cNvPr>
          <p:cNvSpPr/>
          <p:nvPr/>
        </p:nvSpPr>
        <p:spPr>
          <a:xfrm>
            <a:off x="71119" y="1460498"/>
            <a:ext cx="1131252" cy="49022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Grid Generation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FAADA1E-987D-B045-BD68-79D8D296B9B0}"/>
              </a:ext>
            </a:extLst>
          </p:cNvPr>
          <p:cNvSpPr/>
          <p:nvPr/>
        </p:nvSpPr>
        <p:spPr>
          <a:xfrm>
            <a:off x="4083721" y="1117712"/>
            <a:ext cx="1031716" cy="468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KBA-type partitioning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D8A286-2277-DD4C-9705-772D2DDF2110}"/>
              </a:ext>
            </a:extLst>
          </p:cNvPr>
          <p:cNvSpPr/>
          <p:nvPr/>
        </p:nvSpPr>
        <p:spPr>
          <a:xfrm>
            <a:off x="6473860" y="6217531"/>
            <a:ext cx="1258530" cy="449899"/>
          </a:xfrm>
          <a:prstGeom prst="roundRect">
            <a:avLst/>
          </a:prstGeom>
          <a:gradFill flip="none" rotWithShape="1">
            <a:gsLst>
              <a:gs pos="0">
                <a:srgbClr val="33CC33">
                  <a:tint val="66000"/>
                  <a:satMod val="160000"/>
                </a:srgbClr>
              </a:gs>
              <a:gs pos="50000">
                <a:srgbClr val="33CC33">
                  <a:tint val="44500"/>
                  <a:satMod val="160000"/>
                </a:srgbClr>
              </a:gs>
              <a:gs pos="100000">
                <a:srgbClr val="33CC33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ParMETIS</a:t>
            </a:r>
            <a:r>
              <a:rPr lang="en-US" sz="1200" dirty="0"/>
              <a:t>-type partitioning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FE3D16-7A6D-A645-9AE4-061773B11418}"/>
              </a:ext>
            </a:extLst>
          </p:cNvPr>
          <p:cNvSpPr/>
          <p:nvPr/>
        </p:nvSpPr>
        <p:spPr>
          <a:xfrm>
            <a:off x="2093575" y="1138668"/>
            <a:ext cx="1131252" cy="42608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Orthogonal Grids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9D77736-4262-4E47-8935-17EA7C634087}"/>
              </a:ext>
            </a:extLst>
          </p:cNvPr>
          <p:cNvSpPr/>
          <p:nvPr/>
        </p:nvSpPr>
        <p:spPr>
          <a:xfrm>
            <a:off x="1958673" y="1704144"/>
            <a:ext cx="1344613" cy="45148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Semi-structured Grids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914237-2665-9C4D-B9BA-3722440838AA}"/>
              </a:ext>
            </a:extLst>
          </p:cNvPr>
          <p:cNvSpPr/>
          <p:nvPr/>
        </p:nvSpPr>
        <p:spPr>
          <a:xfrm>
            <a:off x="1910391" y="2923666"/>
            <a:ext cx="1518818" cy="4445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Unstructured Grids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40E474F-0440-4F43-9989-9F9EF30909F1}"/>
              </a:ext>
            </a:extLst>
          </p:cNvPr>
          <p:cNvCxnSpPr>
            <a:cxnSpLocks/>
            <a:stCxn id="5" idx="3"/>
            <a:endCxn id="24" idx="1"/>
          </p:cNvCxnSpPr>
          <p:nvPr/>
        </p:nvCxnSpPr>
        <p:spPr>
          <a:xfrm>
            <a:off x="1202371" y="1705609"/>
            <a:ext cx="756302" cy="22427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A7387A4A-579E-B04A-A4C9-D16C05216A65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 flipV="1">
            <a:off x="1202371" y="1351712"/>
            <a:ext cx="891204" cy="353897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6E5BEC0A-4EEC-9E4C-B9F5-8856480E79D5}"/>
              </a:ext>
            </a:extLst>
          </p:cNvPr>
          <p:cNvCxnSpPr>
            <a:cxnSpLocks/>
            <a:stCxn id="5" idx="3"/>
            <a:endCxn id="25" idx="1"/>
          </p:cNvCxnSpPr>
          <p:nvPr/>
        </p:nvCxnSpPr>
        <p:spPr>
          <a:xfrm>
            <a:off x="1202371" y="1705609"/>
            <a:ext cx="708020" cy="1440307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C965DA17-A8C1-BC45-B1E6-1B04EE74A640}"/>
              </a:ext>
            </a:extLst>
          </p:cNvPr>
          <p:cNvSpPr/>
          <p:nvPr/>
        </p:nvSpPr>
        <p:spPr>
          <a:xfrm>
            <a:off x="1928120" y="2295017"/>
            <a:ext cx="1483361" cy="489261"/>
          </a:xfrm>
          <a:prstGeom prst="roundRect">
            <a:avLst/>
          </a:prstGeom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Modified</a:t>
            </a:r>
          </a:p>
          <a:p>
            <a:pPr algn="ctr"/>
            <a:r>
              <a:rPr lang="en-US" sz="1200" dirty="0"/>
              <a:t>Unstructured Grids</a:t>
            </a:r>
          </a:p>
        </p:txBody>
      </p:sp>
      <p:cxnSp>
        <p:nvCxnSpPr>
          <p:cNvPr id="155" name="Curved Connector 154">
            <a:extLst>
              <a:ext uri="{FF2B5EF4-FFF2-40B4-BE49-F238E27FC236}">
                <a16:creationId xmlns:a16="http://schemas.microsoft.com/office/drawing/2014/main" id="{93B056AF-706C-6248-866B-C8C77329C96D}"/>
              </a:ext>
            </a:extLst>
          </p:cNvPr>
          <p:cNvCxnSpPr>
            <a:cxnSpLocks/>
            <a:stCxn id="5" idx="3"/>
            <a:endCxn id="137" idx="1"/>
          </p:cNvCxnSpPr>
          <p:nvPr/>
        </p:nvCxnSpPr>
        <p:spPr>
          <a:xfrm>
            <a:off x="1202371" y="1705609"/>
            <a:ext cx="725749" cy="83403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5E7C5000-F4A0-044C-8687-C8FED389C843}"/>
              </a:ext>
            </a:extLst>
          </p:cNvPr>
          <p:cNvSpPr/>
          <p:nvPr/>
        </p:nvSpPr>
        <p:spPr>
          <a:xfrm>
            <a:off x="1896934" y="3506487"/>
            <a:ext cx="1518818" cy="4445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Curved </a:t>
            </a:r>
          </a:p>
          <a:p>
            <a:pPr algn="ctr"/>
            <a:r>
              <a:rPr lang="en-US" sz="1200" dirty="0"/>
              <a:t>Unstructured Grids</a:t>
            </a:r>
          </a:p>
        </p:txBody>
      </p: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63F3E105-CB16-494B-8493-A1EC503F3E01}"/>
              </a:ext>
            </a:extLst>
          </p:cNvPr>
          <p:cNvCxnSpPr>
            <a:cxnSpLocks/>
            <a:stCxn id="5" idx="3"/>
            <a:endCxn id="161" idx="1"/>
          </p:cNvCxnSpPr>
          <p:nvPr/>
        </p:nvCxnSpPr>
        <p:spPr>
          <a:xfrm>
            <a:off x="1202371" y="1705609"/>
            <a:ext cx="694563" cy="202312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8E5ABC16-D1D8-2545-A9BF-D925377BF574}"/>
              </a:ext>
            </a:extLst>
          </p:cNvPr>
          <p:cNvCxnSpPr>
            <a:stCxn id="160" idx="3"/>
            <a:endCxn id="7" idx="1"/>
          </p:cNvCxnSpPr>
          <p:nvPr/>
        </p:nvCxnSpPr>
        <p:spPr>
          <a:xfrm flipV="1">
            <a:off x="3486471" y="1351712"/>
            <a:ext cx="597250" cy="61947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2C0A6EA8-CAC2-644F-8DDB-E17A60EBCC80}"/>
              </a:ext>
            </a:extLst>
          </p:cNvPr>
          <p:cNvSpPr txBox="1"/>
          <p:nvPr/>
        </p:nvSpPr>
        <p:spPr>
          <a:xfrm>
            <a:off x="6246348" y="1010581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Speed – </a:t>
            </a:r>
            <a:r>
              <a:rPr lang="en-US" sz="1200" dirty="0">
                <a:solidFill>
                  <a:srgbClr val="33CC33"/>
                </a:solidFill>
              </a:rPr>
              <a:t>10/10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0159C70-2C48-3842-BC14-60F7D0E2C681}"/>
              </a:ext>
            </a:extLst>
          </p:cNvPr>
          <p:cNvSpPr txBox="1"/>
          <p:nvPr/>
        </p:nvSpPr>
        <p:spPr>
          <a:xfrm>
            <a:off x="6246348" y="1231839"/>
            <a:ext cx="2004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Parallel efficiency – </a:t>
            </a:r>
            <a:r>
              <a:rPr lang="en-US" sz="1200" dirty="0">
                <a:solidFill>
                  <a:srgbClr val="33CC33"/>
                </a:solidFill>
              </a:rPr>
              <a:t>8.5/10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141572B-5222-3143-9DE7-3F42C1668331}"/>
              </a:ext>
            </a:extLst>
          </p:cNvPr>
          <p:cNvSpPr txBox="1"/>
          <p:nvPr/>
        </p:nvSpPr>
        <p:spPr>
          <a:xfrm>
            <a:off x="6240007" y="789323"/>
            <a:ext cx="464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PDT: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954759D-57D2-D842-8519-385DCCE9EA76}"/>
              </a:ext>
            </a:extLst>
          </p:cNvPr>
          <p:cNvSpPr txBox="1"/>
          <p:nvPr/>
        </p:nvSpPr>
        <p:spPr>
          <a:xfrm>
            <a:off x="6251983" y="1456312"/>
            <a:ext cx="1908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Complex meshing – </a:t>
            </a:r>
            <a:r>
              <a:rPr lang="en-US" sz="1200" dirty="0">
                <a:solidFill>
                  <a:srgbClr val="EC7D00"/>
                </a:solidFill>
              </a:rPr>
              <a:t>6/10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A43B96F-9941-604B-8B55-B0D2E1E30AEF}"/>
              </a:ext>
            </a:extLst>
          </p:cNvPr>
          <p:cNvSpPr txBox="1"/>
          <p:nvPr/>
        </p:nvSpPr>
        <p:spPr>
          <a:xfrm>
            <a:off x="6251983" y="1680785"/>
            <a:ext cx="1943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Source complexity – </a:t>
            </a:r>
            <a:r>
              <a:rPr lang="en-US" sz="1200" dirty="0">
                <a:solidFill>
                  <a:srgbClr val="FFC000"/>
                </a:solidFill>
              </a:rPr>
              <a:t>5/10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39EBCB5-0394-E645-91A5-7F217F6357C4}"/>
              </a:ext>
            </a:extLst>
          </p:cNvPr>
          <p:cNvSpPr txBox="1"/>
          <p:nvPr/>
        </p:nvSpPr>
        <p:spPr>
          <a:xfrm>
            <a:off x="6251983" y="1907110"/>
            <a:ext cx="2034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Extensibility– </a:t>
            </a:r>
            <a:r>
              <a:rPr lang="en-US" sz="1200" dirty="0">
                <a:solidFill>
                  <a:srgbClr val="FF0000"/>
                </a:solidFill>
              </a:rPr>
              <a:t>2/10</a:t>
            </a:r>
            <a:r>
              <a:rPr lang="en-US" sz="1200" dirty="0"/>
              <a:t> …STAPL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6F8B092-19C3-9644-9F32-ED90808CC5C3}"/>
              </a:ext>
            </a:extLst>
          </p:cNvPr>
          <p:cNvSpPr txBox="1"/>
          <p:nvPr/>
        </p:nvSpPr>
        <p:spPr>
          <a:xfrm>
            <a:off x="6251983" y="2129731"/>
            <a:ext cx="2008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Polygons/Polyhedrons – </a:t>
            </a:r>
            <a:r>
              <a:rPr lang="en-US" sz="1200" b="1" dirty="0"/>
              <a:t>✓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0BAB069-5D2B-704F-8FA3-80D4DE84244B}"/>
              </a:ext>
            </a:extLst>
          </p:cNvPr>
          <p:cNvSpPr txBox="1"/>
          <p:nvPr/>
        </p:nvSpPr>
        <p:spPr>
          <a:xfrm>
            <a:off x="6243484" y="3590237"/>
            <a:ext cx="754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Chi-Tech: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E711497-C8BD-0A40-992B-A4E079F9BDC3}"/>
              </a:ext>
            </a:extLst>
          </p:cNvPr>
          <p:cNvSpPr txBox="1"/>
          <p:nvPr/>
        </p:nvSpPr>
        <p:spPr>
          <a:xfrm>
            <a:off x="6259524" y="3844834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Speed – </a:t>
            </a:r>
            <a:r>
              <a:rPr lang="en-US" sz="1200" dirty="0">
                <a:solidFill>
                  <a:srgbClr val="33CC33"/>
                </a:solidFill>
              </a:rPr>
              <a:t>12/10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F0EE4A2-043B-F94C-B622-2706BA4A8AA4}"/>
              </a:ext>
            </a:extLst>
          </p:cNvPr>
          <p:cNvSpPr/>
          <p:nvPr/>
        </p:nvSpPr>
        <p:spPr>
          <a:xfrm>
            <a:off x="6243484" y="4044968"/>
            <a:ext cx="2264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Parallel efficiency – </a:t>
            </a:r>
            <a:r>
              <a:rPr lang="en-US" sz="1200" dirty="0">
                <a:solidFill>
                  <a:srgbClr val="00B050"/>
                </a:solidFill>
              </a:rPr>
              <a:t>9/10</a:t>
            </a:r>
            <a:r>
              <a:rPr lang="en-US" sz="1200" dirty="0"/>
              <a:t> (SAA)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7AEB92C-1AE7-9F46-A759-DC316FBC8803}"/>
              </a:ext>
            </a:extLst>
          </p:cNvPr>
          <p:cNvSpPr/>
          <p:nvPr/>
        </p:nvSpPr>
        <p:spPr>
          <a:xfrm>
            <a:off x="6243484" y="4266226"/>
            <a:ext cx="19087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Complex meshing – </a:t>
            </a:r>
            <a:r>
              <a:rPr lang="en-US" sz="1200" dirty="0">
                <a:solidFill>
                  <a:srgbClr val="00B050"/>
                </a:solidFill>
              </a:rPr>
              <a:t>8/10</a:t>
            </a:r>
            <a:endParaRPr lang="en-US" sz="12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2FAB731-6F9B-1E46-8E20-01AAB541549B}"/>
              </a:ext>
            </a:extLst>
          </p:cNvPr>
          <p:cNvSpPr/>
          <p:nvPr/>
        </p:nvSpPr>
        <p:spPr>
          <a:xfrm>
            <a:off x="6243484" y="4475117"/>
            <a:ext cx="1943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Source complexity – </a:t>
            </a:r>
            <a:r>
              <a:rPr lang="en-US" sz="1200" dirty="0">
                <a:solidFill>
                  <a:srgbClr val="FFC000"/>
                </a:solidFill>
              </a:rPr>
              <a:t>8/10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1FF8854-FFF9-7C42-873C-F21A63F8CF85}"/>
              </a:ext>
            </a:extLst>
          </p:cNvPr>
          <p:cNvSpPr/>
          <p:nvPr/>
        </p:nvSpPr>
        <p:spPr>
          <a:xfrm>
            <a:off x="6243484" y="4698456"/>
            <a:ext cx="1552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Extensibility – </a:t>
            </a:r>
            <a:r>
              <a:rPr lang="en-US" sz="1200" dirty="0">
                <a:solidFill>
                  <a:srgbClr val="00B050"/>
                </a:solidFill>
              </a:rPr>
              <a:t>9/10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703DCA6-25B5-2242-8ADD-D4F542035521}"/>
              </a:ext>
            </a:extLst>
          </p:cNvPr>
          <p:cNvSpPr/>
          <p:nvPr/>
        </p:nvSpPr>
        <p:spPr>
          <a:xfrm>
            <a:off x="6243484" y="4909521"/>
            <a:ext cx="19780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Polygons/Polyhedrons - </a:t>
            </a:r>
            <a:r>
              <a:rPr lang="en-US" sz="1200" b="1" dirty="0"/>
              <a:t>✓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3B46012-4272-064F-BFBF-49EDAE37770F}"/>
              </a:ext>
            </a:extLst>
          </p:cNvPr>
          <p:cNvSpPr/>
          <p:nvPr/>
        </p:nvSpPr>
        <p:spPr>
          <a:xfrm>
            <a:off x="6251983" y="2365926"/>
            <a:ext cx="2188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Local cyclic dependencies- </a:t>
            </a:r>
            <a:r>
              <a:rPr lang="en-US" sz="1200" b="1" dirty="0"/>
              <a:t>❌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EAA2C22-1CFF-1E49-80A2-A95B4548DAE2}"/>
              </a:ext>
            </a:extLst>
          </p:cNvPr>
          <p:cNvSpPr/>
          <p:nvPr/>
        </p:nvSpPr>
        <p:spPr>
          <a:xfrm>
            <a:off x="6259524" y="5130686"/>
            <a:ext cx="2149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Local cyclic dependencies- </a:t>
            </a:r>
            <a:r>
              <a:rPr lang="en-US" sz="1200" b="1" dirty="0"/>
              <a:t>✓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4046C32-2515-8C43-9958-C199719BB723}"/>
              </a:ext>
            </a:extLst>
          </p:cNvPr>
          <p:cNvSpPr txBox="1"/>
          <p:nvPr/>
        </p:nvSpPr>
        <p:spPr>
          <a:xfrm>
            <a:off x="3705771" y="3590237"/>
            <a:ext cx="989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Other codes: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7FB683C-B606-CA42-9E40-1A45D6AAA267}"/>
              </a:ext>
            </a:extLst>
          </p:cNvPr>
          <p:cNvSpPr/>
          <p:nvPr/>
        </p:nvSpPr>
        <p:spPr>
          <a:xfrm>
            <a:off x="3705771" y="3812487"/>
            <a:ext cx="2149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Local cyclic dependencies- </a:t>
            </a:r>
            <a:r>
              <a:rPr lang="en-US" sz="1200" b="1" dirty="0"/>
              <a:t>✓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644A320-CF23-A64C-88F9-78D0E76BB815}"/>
              </a:ext>
            </a:extLst>
          </p:cNvPr>
          <p:cNvSpPr/>
          <p:nvPr/>
        </p:nvSpPr>
        <p:spPr>
          <a:xfrm>
            <a:off x="6259524" y="5339577"/>
            <a:ext cx="2199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Global cyclic dependencies-</a:t>
            </a:r>
            <a:r>
              <a:rPr lang="en-US" sz="1200" b="1" dirty="0"/>
              <a:t>✓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EF35A17-0E68-1948-A414-8BA90191E785}"/>
              </a:ext>
            </a:extLst>
          </p:cNvPr>
          <p:cNvSpPr/>
          <p:nvPr/>
        </p:nvSpPr>
        <p:spPr>
          <a:xfrm>
            <a:off x="6250561" y="2598404"/>
            <a:ext cx="22377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Global cyclic dependencies-❌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4EE8D5E-6B3A-FE48-9A71-A4EE931C2827}"/>
              </a:ext>
            </a:extLst>
          </p:cNvPr>
          <p:cNvSpPr/>
          <p:nvPr/>
        </p:nvSpPr>
        <p:spPr>
          <a:xfrm>
            <a:off x="3705771" y="4034737"/>
            <a:ext cx="22377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Global cyclic dependencies-❌</a:t>
            </a:r>
            <a:endParaRPr lang="en-US" sz="12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A05121C0-35F7-6744-B6D9-262424BF4A5B}"/>
                  </a:ext>
                </a:extLst>
              </p:cNvPr>
              <p:cNvSpPr/>
              <p:nvPr/>
            </p:nvSpPr>
            <p:spPr>
              <a:xfrm>
                <a:off x="3705771" y="4268502"/>
                <a:ext cx="191578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Local cyclic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in </a:t>
                </a:r>
                <a:r>
                  <a:rPr lang="en-US" sz="1200" dirty="0" err="1"/>
                  <a:t>Krylov</a:t>
                </a:r>
                <a:r>
                  <a:rPr lang="en-US" sz="1200" dirty="0"/>
                  <a:t> </a:t>
                </a:r>
                <a:r>
                  <a:rPr lang="en-US" sz="1200" b="1" dirty="0"/>
                  <a:t>✓</a:t>
                </a:r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A05121C0-35F7-6744-B6D9-262424BF4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71" y="4268502"/>
                <a:ext cx="1915781" cy="276999"/>
              </a:xfrm>
              <a:prstGeom prst="rect">
                <a:avLst/>
              </a:prstGeom>
              <a:blipFill>
                <a:blip r:embed="rId2"/>
                <a:stretch>
                  <a:fillRect t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6B34F9F6-C009-554E-AADE-C68A8863048C}"/>
                  </a:ext>
                </a:extLst>
              </p:cNvPr>
              <p:cNvSpPr/>
              <p:nvPr/>
            </p:nvSpPr>
            <p:spPr>
              <a:xfrm>
                <a:off x="6257461" y="5511711"/>
                <a:ext cx="191578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Local cyclic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in </a:t>
                </a:r>
                <a:r>
                  <a:rPr lang="en-US" sz="1200" dirty="0" err="1"/>
                  <a:t>Krylov</a:t>
                </a:r>
                <a:r>
                  <a:rPr lang="en-US" sz="1200" dirty="0"/>
                  <a:t> </a:t>
                </a:r>
                <a:r>
                  <a:rPr lang="en-US" sz="1200" b="1" dirty="0"/>
                  <a:t>✓</a:t>
                </a:r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6B34F9F6-C009-554E-AADE-C68A88630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61" y="5511711"/>
                <a:ext cx="1915781" cy="276999"/>
              </a:xfrm>
              <a:prstGeom prst="rect">
                <a:avLst/>
              </a:prstGeom>
              <a:blipFill>
                <a:blip r:embed="rId3"/>
                <a:stretch>
                  <a:fillRect t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C52F01B-73F5-4F40-811B-1EF47EE4B20F}"/>
                  </a:ext>
                </a:extLst>
              </p:cNvPr>
              <p:cNvSpPr/>
              <p:nvPr/>
            </p:nvSpPr>
            <p:spPr>
              <a:xfrm>
                <a:off x="6257461" y="5720602"/>
                <a:ext cx="200041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Global cyclic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in </a:t>
                </a:r>
                <a:r>
                  <a:rPr lang="en-US" sz="1200" dirty="0" err="1"/>
                  <a:t>Krylov</a:t>
                </a:r>
                <a:r>
                  <a:rPr lang="en-US" sz="1200" dirty="0"/>
                  <a:t> </a:t>
                </a:r>
                <a:r>
                  <a:rPr lang="en-US" sz="1200" b="1" dirty="0"/>
                  <a:t>✓</a:t>
                </a:r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6C52F01B-73F5-4F40-811B-1EF47EE4B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461" y="5720602"/>
                <a:ext cx="2000419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FE94A54-C9B5-9140-B2EE-3A5C66E62A99}"/>
                  </a:ext>
                </a:extLst>
              </p:cNvPr>
              <p:cNvSpPr/>
              <p:nvPr/>
            </p:nvSpPr>
            <p:spPr>
              <a:xfrm>
                <a:off x="3705771" y="4479073"/>
                <a:ext cx="20388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Global cyclic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in </a:t>
                </a:r>
                <a:r>
                  <a:rPr lang="en-US" sz="1200" dirty="0" err="1"/>
                  <a:t>Krylov</a:t>
                </a:r>
                <a:r>
                  <a:rPr lang="en-US" sz="1200" dirty="0"/>
                  <a:t> ❌</a:t>
                </a:r>
                <a:endParaRPr lang="en-US" sz="1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FE94A54-C9B5-9140-B2EE-3A5C66E62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71" y="4479073"/>
                <a:ext cx="2038891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Rectangle 201">
            <a:extLst>
              <a:ext uri="{FF2B5EF4-FFF2-40B4-BE49-F238E27FC236}">
                <a16:creationId xmlns:a16="http://schemas.microsoft.com/office/drawing/2014/main" id="{143703EA-04AC-B943-B439-2D4A80CE031D}"/>
              </a:ext>
            </a:extLst>
          </p:cNvPr>
          <p:cNvSpPr/>
          <p:nvPr/>
        </p:nvSpPr>
        <p:spPr>
          <a:xfrm>
            <a:off x="6265670" y="5936986"/>
            <a:ext cx="1500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Curved meshes - ?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ED396C7-E7E8-864C-8AD6-27DB473C9897}"/>
              </a:ext>
            </a:extLst>
          </p:cNvPr>
          <p:cNvSpPr/>
          <p:nvPr/>
        </p:nvSpPr>
        <p:spPr>
          <a:xfrm>
            <a:off x="3713051" y="4674712"/>
            <a:ext cx="15455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Curved meshes - </a:t>
            </a:r>
            <a:r>
              <a:rPr lang="en-US" sz="1200" b="1" dirty="0"/>
              <a:t>✓</a:t>
            </a:r>
            <a:endParaRPr lang="en-US" sz="1200" b="1" dirty="0">
              <a:solidFill>
                <a:srgbClr val="00B050"/>
              </a:solidFill>
            </a:endParaRPr>
          </a:p>
        </p:txBody>
      </p:sp>
      <p:pic>
        <p:nvPicPr>
          <p:cNvPr id="209" name="Picture 208">
            <a:extLst>
              <a:ext uri="{FF2B5EF4-FFF2-40B4-BE49-F238E27FC236}">
                <a16:creationId xmlns:a16="http://schemas.microsoft.com/office/drawing/2014/main" id="{B24062A6-C7EE-404D-905E-6FFBB4FC3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458" y="1522322"/>
            <a:ext cx="5864420" cy="4428732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00FF3F53-C868-374A-9933-C031BBB32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7700" y="-53794"/>
            <a:ext cx="4889287" cy="4112105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64CDF3F8-6872-A346-8459-447AEE846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3371" y="-63379"/>
            <a:ext cx="4868220" cy="4112105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51042369-EE8B-7B47-B789-1D028A4403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51" y="3171140"/>
            <a:ext cx="4588528" cy="386631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77DD7FA2-26C1-184A-BA62-CDE7C324AA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7964" y="3091502"/>
            <a:ext cx="4526606" cy="378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6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3" grpId="0"/>
      <p:bldP spid="174" grpId="0"/>
      <p:bldP spid="176" grpId="0"/>
      <p:bldP spid="177" grpId="0"/>
      <p:bldP spid="178" grpId="0"/>
      <p:bldP spid="179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91" grpId="0"/>
      <p:bldP spid="192" grpId="0"/>
      <p:bldP spid="193" grpId="0"/>
      <p:bldP spid="194" grpId="0"/>
      <p:bldP spid="195" grpId="0"/>
      <p:bldP spid="196" grpId="0"/>
      <p:bldP spid="198" grpId="0"/>
      <p:bldP spid="199" grpId="0"/>
      <p:bldP spid="200" grpId="0"/>
      <p:bldP spid="201" grpId="0"/>
      <p:bldP spid="202" grpId="0"/>
      <p:bldP spid="2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562F-AEE7-9542-87F3-9D9D0868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08" y="2468880"/>
            <a:ext cx="7669947" cy="914400"/>
          </a:xfrm>
        </p:spPr>
        <p:txBody>
          <a:bodyPr/>
          <a:lstStyle/>
          <a:p>
            <a:r>
              <a:rPr lang="en-US" dirty="0"/>
              <a:t>How it works…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D4F10-49A3-7743-AB0A-72EC27F110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3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36E7-6F37-674E-AF5C-C3DD9A13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Sweep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02E11-183F-BE4A-9659-762C15514A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linear Boltzmann equation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an upwind scheme we require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to be known on all incoming faces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Arranging a matrix in this sense allows for a block lower triangular ordering, hence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-operator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“sweeping” direct solve from top to bottom is what leads to the notion of a “Sweep”, but our definition includes more.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02E11-183F-BE4A-9659-762C15514A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6" t="-1259" r="-948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07392-8DAE-F847-A3F0-38DF12C8FD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5E1A-110E-D54E-BDD1-BFA63DEC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Sweep continues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F1ABE3-CBE8-7940-AA74-15B2990E85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1222" y="1295400"/>
                <a:ext cx="6288931" cy="5029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Transfer from one angle-subspace to another creates a coupling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(i.e. scattering interactions)</a:t>
                </a:r>
              </a:p>
              <a:p>
                <a:r>
                  <a:rPr lang="en-US" dirty="0"/>
                  <a:t>Additionally, there is energy/frequency coupling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𝑛𝑔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We often talk of the angular flux as the combination of angle-energy-subspaces into just the total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And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𝑛𝑔</m:t>
                        </m:r>
                      </m:sub>
                    </m:sSub>
                  </m:oMath>
                </a14:m>
                <a:r>
                  <a:rPr lang="en-US" dirty="0"/>
                  <a:t>-operators combined into just the transport operator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Why sweep …? </a:t>
                </a:r>
                <a:r>
                  <a:rPr lang="en-US" dirty="0"/>
                  <a:t>Main advantage: It inverts the transport operator </a:t>
                </a:r>
                <a:r>
                  <a:rPr lang="en-US" b="1" dirty="0"/>
                  <a:t>exactly</a:t>
                </a:r>
                <a:r>
                  <a:rPr lang="en-US" dirty="0"/>
                  <a:t> (no iterations)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𝝍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F1ABE3-CBE8-7940-AA74-15B2990E85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222" y="1295400"/>
                <a:ext cx="6288931" cy="5029200"/>
              </a:xfrm>
              <a:blipFill>
                <a:blip r:embed="rId2"/>
                <a:stretch>
                  <a:fillRect l="-806" t="-1259" r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27517-360F-4243-B56E-33A43E4855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040F9A-1EE9-2549-9D87-369341AF4906}"/>
              </a:ext>
            </a:extLst>
          </p:cNvPr>
          <p:cNvCxnSpPr>
            <a:cxnSpLocks/>
          </p:cNvCxnSpPr>
          <p:nvPr/>
        </p:nvCxnSpPr>
        <p:spPr>
          <a:xfrm flipV="1">
            <a:off x="7853680" y="2468880"/>
            <a:ext cx="447104" cy="203200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D100A0-9C83-444A-810D-6B4AEF0040D1}"/>
              </a:ext>
            </a:extLst>
          </p:cNvPr>
          <p:cNvCxnSpPr>
            <a:cxnSpLocks/>
          </p:cNvCxnSpPr>
          <p:nvPr/>
        </p:nvCxnSpPr>
        <p:spPr>
          <a:xfrm flipH="1" flipV="1">
            <a:off x="6614160" y="1297037"/>
            <a:ext cx="1239520" cy="1375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F9EC7D-3E75-6D44-9A1B-56C256842C9A}"/>
              </a:ext>
            </a:extLst>
          </p:cNvPr>
          <p:cNvCxnSpPr>
            <a:cxnSpLocks/>
          </p:cNvCxnSpPr>
          <p:nvPr/>
        </p:nvCxnSpPr>
        <p:spPr>
          <a:xfrm flipH="1" flipV="1">
            <a:off x="7853679" y="2736088"/>
            <a:ext cx="0" cy="2265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C509298-E2ED-3348-8923-7C9920ED584A}"/>
                  </a:ext>
                </a:extLst>
              </p:cNvPr>
              <p:cNvSpPr/>
              <p:nvPr/>
            </p:nvSpPr>
            <p:spPr>
              <a:xfrm>
                <a:off x="7762240" y="4568428"/>
                <a:ext cx="64915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C509298-E2ED-3348-8923-7C9920ED5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240" y="4568428"/>
                <a:ext cx="649152" cy="391902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3F2C65-F33F-884F-B99F-43DECAF6572B}"/>
                  </a:ext>
                </a:extLst>
              </p:cNvPr>
              <p:cNvSpPr/>
              <p:nvPr/>
            </p:nvSpPr>
            <p:spPr>
              <a:xfrm>
                <a:off x="6741128" y="1239242"/>
                <a:ext cx="649152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3F2C65-F33F-884F-B99F-43DECAF65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128" y="1239242"/>
                <a:ext cx="649152" cy="39190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8CB69625-EF3B-6444-9295-08976CC598FA}"/>
              </a:ext>
            </a:extLst>
          </p:cNvPr>
          <p:cNvSpPr>
            <a:spLocks noChangeAspect="1"/>
          </p:cNvSpPr>
          <p:nvPr/>
        </p:nvSpPr>
        <p:spPr>
          <a:xfrm>
            <a:off x="7789671" y="2608072"/>
            <a:ext cx="128016" cy="128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484040-5A4C-9B47-8633-3FF99770C871}"/>
              </a:ext>
            </a:extLst>
          </p:cNvPr>
          <p:cNvSpPr>
            <a:spLocks noChangeAspect="1"/>
          </p:cNvSpPr>
          <p:nvPr/>
        </p:nvSpPr>
        <p:spPr>
          <a:xfrm>
            <a:off x="8300785" y="2384552"/>
            <a:ext cx="128016" cy="1280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5AB1BB-D5FE-9047-92EA-CE78E755B867}"/>
              </a:ext>
            </a:extLst>
          </p:cNvPr>
          <p:cNvCxnSpPr>
            <a:cxnSpLocks/>
          </p:cNvCxnSpPr>
          <p:nvPr/>
        </p:nvCxnSpPr>
        <p:spPr>
          <a:xfrm flipV="1">
            <a:off x="7853679" y="1295400"/>
            <a:ext cx="0" cy="133545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569CB10-DF3E-414E-A97F-9BA69792CFF7}"/>
              </a:ext>
            </a:extLst>
          </p:cNvPr>
          <p:cNvCxnSpPr/>
          <p:nvPr/>
        </p:nvCxnSpPr>
        <p:spPr>
          <a:xfrm>
            <a:off x="7928855" y="2672080"/>
            <a:ext cx="371929" cy="274320"/>
          </a:xfrm>
          <a:prstGeom prst="curvedConnector3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EBAFA95-9B54-1D42-AB19-2ED6D2738326}"/>
              </a:ext>
            </a:extLst>
          </p:cNvPr>
          <p:cNvSpPr txBox="1"/>
          <p:nvPr/>
        </p:nvSpPr>
        <p:spPr>
          <a:xfrm>
            <a:off x="8300784" y="2831592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Target </a:t>
            </a:r>
          </a:p>
          <a:p>
            <a:r>
              <a:rPr lang="en-US" sz="1000" dirty="0"/>
              <a:t>nucleus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3299C515-F1EE-CD49-B6DF-C4D7DAA996E2}"/>
              </a:ext>
            </a:extLst>
          </p:cNvPr>
          <p:cNvSpPr/>
          <p:nvPr/>
        </p:nvSpPr>
        <p:spPr>
          <a:xfrm>
            <a:off x="7335520" y="1828633"/>
            <a:ext cx="518160" cy="264327"/>
          </a:xfrm>
          <a:custGeom>
            <a:avLst/>
            <a:gdLst>
              <a:gd name="connsiteX0" fmla="*/ 0 w 518160"/>
              <a:gd name="connsiteY0" fmla="*/ 264327 h 264327"/>
              <a:gd name="connsiteX1" fmla="*/ 111760 w 518160"/>
              <a:gd name="connsiteY1" fmla="*/ 142407 h 264327"/>
              <a:gd name="connsiteX2" fmla="*/ 355600 w 518160"/>
              <a:gd name="connsiteY2" fmla="*/ 20487 h 264327"/>
              <a:gd name="connsiteX3" fmla="*/ 518160 w 518160"/>
              <a:gd name="connsiteY3" fmla="*/ 167 h 264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" h="264327">
                <a:moveTo>
                  <a:pt x="0" y="264327"/>
                </a:moveTo>
                <a:cubicBezTo>
                  <a:pt x="26246" y="223687"/>
                  <a:pt x="52493" y="183047"/>
                  <a:pt x="111760" y="142407"/>
                </a:cubicBezTo>
                <a:cubicBezTo>
                  <a:pt x="171027" y="101767"/>
                  <a:pt x="287867" y="44194"/>
                  <a:pt x="355600" y="20487"/>
                </a:cubicBezTo>
                <a:cubicBezTo>
                  <a:pt x="423333" y="-3220"/>
                  <a:pt x="489373" y="167"/>
                  <a:pt x="518160" y="167"/>
                </a:cubicBezTo>
              </a:path>
            </a:pathLst>
          </a:custGeom>
          <a:noFill/>
          <a:ln w="12700"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41760-F528-8C47-B551-2EE1E64FA77D}"/>
                  </a:ext>
                </a:extLst>
              </p:cNvPr>
              <p:cNvSpPr/>
              <p:nvPr/>
            </p:nvSpPr>
            <p:spPr>
              <a:xfrm>
                <a:off x="7414144" y="1841992"/>
                <a:ext cx="471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1441760-F528-8C47-B551-2EE1E64FA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44" y="1841992"/>
                <a:ext cx="471539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83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7E49-2CC7-C54F-B1D4-7F3BBEBD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concepts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0425F-AE2F-0644-829D-11BFAFDAC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aggregation:</a:t>
            </a:r>
          </a:p>
          <a:p>
            <a:pPr lvl="1"/>
            <a:r>
              <a:rPr lang="en-US" dirty="0"/>
              <a:t>Group-sets</a:t>
            </a:r>
          </a:p>
          <a:p>
            <a:pPr lvl="1"/>
            <a:r>
              <a:rPr lang="en-US" dirty="0"/>
              <a:t>Group-set subsets</a:t>
            </a:r>
          </a:p>
          <a:p>
            <a:r>
              <a:rPr lang="en-US" dirty="0"/>
              <a:t>Angle aggregation:</a:t>
            </a:r>
          </a:p>
          <a:p>
            <a:pPr lvl="1"/>
            <a:r>
              <a:rPr lang="en-US" dirty="0"/>
              <a:t>Angle Groups</a:t>
            </a:r>
          </a:p>
          <a:p>
            <a:pPr lvl="1"/>
            <a:r>
              <a:rPr lang="en-US" dirty="0"/>
              <a:t>Angle-sets</a:t>
            </a:r>
          </a:p>
          <a:p>
            <a:pPr lvl="1"/>
            <a:r>
              <a:rPr lang="en-US" dirty="0"/>
              <a:t>CPU caching effects</a:t>
            </a:r>
          </a:p>
          <a:p>
            <a:r>
              <a:rPr lang="en-US" dirty="0"/>
              <a:t>Sweep Plane Data Structure (SPDS)</a:t>
            </a:r>
          </a:p>
          <a:p>
            <a:pPr lvl="1"/>
            <a:r>
              <a:rPr lang="en-US" dirty="0"/>
              <a:t>Sweep orderings</a:t>
            </a:r>
          </a:p>
          <a:p>
            <a:pPr lvl="1"/>
            <a:r>
              <a:rPr lang="en-US" dirty="0"/>
              <a:t>Sweep Plane Local Sub-grid (SPLS)</a:t>
            </a:r>
          </a:p>
          <a:p>
            <a:pPr lvl="1"/>
            <a:r>
              <a:rPr lang="en-US" dirty="0"/>
              <a:t>Flux Data Structure (</a:t>
            </a:r>
            <a:r>
              <a:rPr lang="en-US" dirty="0" err="1"/>
              <a:t>FluDS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Sweep Buffers</a:t>
            </a:r>
          </a:p>
          <a:p>
            <a:pPr lvl="1"/>
            <a:r>
              <a:rPr lang="en-US" dirty="0"/>
              <a:t>Sweep Schedulers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6E2ED-B025-4044-914D-C12EE89BD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30346-247E-4B9E-BAF1-FB9AA04AAA2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62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39096</TotalTime>
  <Words>1601</Words>
  <Application>Microsoft Macintosh PowerPoint</Application>
  <PresentationFormat>On-screen Show (4:3)</PresentationFormat>
  <Paragraphs>340</Paragraphs>
  <Slides>31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Century Gothic</vt:lpstr>
      <vt:lpstr>Courier New</vt:lpstr>
      <vt:lpstr>Executive</vt:lpstr>
      <vt:lpstr>PowerPoint Presentation</vt:lpstr>
      <vt:lpstr>Chi-Tech</vt:lpstr>
      <vt:lpstr>PDT at the time (November 2018)</vt:lpstr>
      <vt:lpstr>SPDS design iterations</vt:lpstr>
      <vt:lpstr>Parallel Transport Sweeps  State-of-the-Art</vt:lpstr>
      <vt:lpstr>How it works…</vt:lpstr>
      <vt:lpstr>A Sweep</vt:lpstr>
      <vt:lpstr>A Sweep continues</vt:lpstr>
      <vt:lpstr>Some concepts we will cover</vt:lpstr>
      <vt:lpstr>Group aggregation</vt:lpstr>
      <vt:lpstr>Simple example:  Single-group Single-angle</vt:lpstr>
      <vt:lpstr>Group-set subset</vt:lpstr>
      <vt:lpstr>Simple example:  Group-set subset Single-angle</vt:lpstr>
      <vt:lpstr>Angle aggregation</vt:lpstr>
      <vt:lpstr>Angle aggregation – cont.</vt:lpstr>
      <vt:lpstr>So why is aggregation important?</vt:lpstr>
      <vt:lpstr>Why do we care about group and angle aggregation? Answer: CPU caching</vt:lpstr>
      <vt:lpstr>CPU caching 2</vt:lpstr>
      <vt:lpstr>CPU caching 3</vt:lpstr>
      <vt:lpstr>Angle-sets</vt:lpstr>
      <vt:lpstr>Sweep Plane Data Structure (SPDS)</vt:lpstr>
      <vt:lpstr>Computing Sweep Orderings – Stage 1</vt:lpstr>
      <vt:lpstr>Computing Sweep Orderings – Stage 2</vt:lpstr>
      <vt:lpstr>Compute Sweep Orderings – Stage 3</vt:lpstr>
      <vt:lpstr>FLUDS</vt:lpstr>
      <vt:lpstr>Flux Data Structure - FLUDS</vt:lpstr>
      <vt:lpstr>Sweep Scheduling and Sweep Buffers</vt:lpstr>
      <vt:lpstr>Sweep buffers and reflecting BCs</vt:lpstr>
      <vt:lpstr>Delayed Angular Fluxes</vt:lpstr>
      <vt:lpstr>A machine of beauty!!</vt:lpstr>
      <vt:lpstr>Questions?</vt:lpstr>
    </vt:vector>
  </TitlesOfParts>
  <Company>Texas A&amp;M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Marvin Adams</dc:creator>
  <cp:lastModifiedBy>Microsoft Office User</cp:lastModifiedBy>
  <cp:revision>819</cp:revision>
  <cp:lastPrinted>2016-04-04T05:29:05Z</cp:lastPrinted>
  <dcterms:created xsi:type="dcterms:W3CDTF">2013-02-13T03:16:10Z</dcterms:created>
  <dcterms:modified xsi:type="dcterms:W3CDTF">2020-03-06T20:11:22Z</dcterms:modified>
</cp:coreProperties>
</file>